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21"/>
  </p:handoutMasterIdLst>
  <p:sldIdLst>
    <p:sldId id="273" r:id="rId2"/>
    <p:sldId id="256" r:id="rId3"/>
    <p:sldId id="268" r:id="rId4"/>
    <p:sldId id="269" r:id="rId5"/>
    <p:sldId id="270" r:id="rId6"/>
    <p:sldId id="271" r:id="rId7"/>
    <p:sldId id="257" r:id="rId8"/>
    <p:sldId id="258" r:id="rId9"/>
    <p:sldId id="259" r:id="rId10"/>
    <p:sldId id="260" r:id="rId11"/>
    <p:sldId id="261" r:id="rId12"/>
    <p:sldId id="262" r:id="rId13"/>
    <p:sldId id="263" r:id="rId14"/>
    <p:sldId id="264" r:id="rId15"/>
    <p:sldId id="265" r:id="rId16"/>
    <p:sldId id="272" r:id="rId17"/>
    <p:sldId id="266" r:id="rId18"/>
    <p:sldId id="274" r:id="rId19"/>
    <p:sldId id="275" r:id="rId2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76" autoAdjust="0"/>
    <p:restoredTop sz="94660"/>
  </p:normalViewPr>
  <p:slideViewPr>
    <p:cSldViewPr snapToGrid="0">
      <p:cViewPr varScale="1">
        <p:scale>
          <a:sx n="73" d="100"/>
          <a:sy n="73" d="100"/>
        </p:scale>
        <p:origin x="67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FAD1FFE-7DDB-435D-A19B-0F417D3FAA72}" type="datetimeFigureOut">
              <a:rPr lang="en-GB" smtClean="0"/>
              <a:t>30/01/2020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732863C-C750-4D72-800E-A6DFE1B619D6}" type="slidenum">
              <a:rPr lang="en-GB" smtClean="0"/>
              <a:t>‹#›</a:t>
            </a:fld>
            <a:endParaRPr lang="en-GB"/>
          </a:p>
        </p:txBody>
      </p:sp>
    </p:spTree>
    <p:extLst>
      <p:ext uri="{BB962C8B-B14F-4D97-AF65-F5344CB8AC3E}">
        <p14:creationId xmlns:p14="http://schemas.microsoft.com/office/powerpoint/2010/main" val="50403120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DB78A697-9D75-4DE8-8C28-1296A6CF43C1}" type="datetimeFigureOut">
              <a:rPr lang="en-US" dirty="0"/>
              <a:t>1/30/2020</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pPr algn="r"/>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F3075A-B3CA-4308-8288-4AA3FDE33D80}" type="datetimeFigureOut">
              <a:rPr lang="en-US" dirty="0"/>
              <a:t>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C674B8D-FEEF-4ACC-AE11-BD533592BCDC}" type="datetimeFigureOut">
              <a:rPr lang="en-US" dirty="0"/>
              <a:t>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0326006-7E0B-4944-9FC8-8FFECA54B11C}" type="datetimeFigureOut">
              <a:rPr lang="en-US" dirty="0"/>
              <a:t>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B5A3413-B80B-4905-8668-7292F4C8B0D5}" type="datetimeFigureOut">
              <a:rPr lang="en-US" dirty="0"/>
              <a:t>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74019662-C6A4-45F9-A235-129F0C1DEF43}" type="datetimeFigureOut">
              <a:rPr lang="en-US" dirty="0"/>
              <a:t>1/30/2020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09BB764-976A-4040-BDCA-252C91CEE939}" type="datetimeFigureOut">
              <a:rPr lang="en-US" dirty="0"/>
              <a:t>1/30/2020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4FC935-CE77-4008-BAD9-6108F00BE393}" type="datetimeFigureOut">
              <a:rPr lang="en-US" dirty="0"/>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C562D5-4244-4B26-B385-E71032EABECD}" type="datetimeFigureOut">
              <a:rPr lang="en-US" dirty="0"/>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DBD967-1B7E-40AA-AAF7-BA98E0E039F7}" type="datetimeFigureOut">
              <a:rPr lang="en-US" dirty="0"/>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D1490F-3E6A-4544-9694-22B6007FE3C6}" type="datetimeFigureOut">
              <a:rPr lang="en-US" dirty="0"/>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AF9620-38BC-4982-922B-C904A70C41DD}" type="datetimeFigureOut">
              <a:rPr lang="en-US" dirty="0"/>
              <a:t>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956FC6-E80E-40CB-B83C-A6FFE3EF0BA6}" type="datetimeFigureOut">
              <a:rPr lang="en-US" dirty="0"/>
              <a:t>1/30/2020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FF863F-52DC-41B2-9D00-5A4E5632AC32}" type="datetimeFigureOut">
              <a:rPr lang="en-US" dirty="0"/>
              <a:t>1/30/2020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55614-3909-43DC-A067-7F9842F8B81D}" type="datetimeFigureOut">
              <a:rPr lang="en-US" dirty="0"/>
              <a:t>1/30/2020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2829323-6A73-409C-86A6-9EAF0F851121}" type="datetimeFigureOut">
              <a:rPr lang="en-US" dirty="0"/>
              <a:t>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E240176-F1D3-49EC-82F4-0915A3AC4184}" type="datetimeFigureOut">
              <a:rPr lang="en-US" dirty="0"/>
              <a:t>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50172865-FBF0-458A-BAFF-4F75173770F5}" type="datetimeFigureOut">
              <a:rPr lang="en-US" dirty="0"/>
              <a:t>1/30/2020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o2.co.uk/help/nspcc/parents-vs-kids/play#/" TargetMode="Externa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https://www.youtube.com/embed/Ot1EENC5pl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https://www.youtube.com/embed/k8P8QczUfjo"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https://www.youtube.com/embed/6pukAjCHIz0"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nationalonlinesafety.com/guid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https://www.youtube.com/embed/_XIAY3B4AU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891201" y="651504"/>
            <a:ext cx="9755187" cy="2766528"/>
          </a:xfrm>
        </p:spPr>
        <p:txBody>
          <a:bodyPr/>
          <a:lstStyle/>
          <a:p>
            <a:r>
              <a:rPr lang="en-GB" dirty="0" smtClean="0"/>
              <a:t>E- </a:t>
            </a:r>
            <a:r>
              <a:rPr lang="en-GB" dirty="0" err="1" smtClean="0"/>
              <a:t>SafETY</a:t>
            </a:r>
            <a:endParaRPr lang="en-GB" dirty="0"/>
          </a:p>
        </p:txBody>
      </p:sp>
      <p:sp>
        <p:nvSpPr>
          <p:cNvPr id="3" name="Subtitle 2"/>
          <p:cNvSpPr>
            <a:spLocks noGrp="1"/>
          </p:cNvSpPr>
          <p:nvPr>
            <p:ph type="subTitle" idx="1"/>
          </p:nvPr>
        </p:nvSpPr>
        <p:spPr>
          <a:xfrm rot="21420000">
            <a:off x="991693" y="3833585"/>
            <a:ext cx="9755187" cy="550333"/>
          </a:xfrm>
        </p:spPr>
        <p:txBody>
          <a:bodyPr/>
          <a:lstStyle/>
          <a:p>
            <a:r>
              <a:rPr lang="en-GB" dirty="0">
                <a:hlinkClick r:id="rId2"/>
              </a:rPr>
              <a:t>https://www.o2.co.uk/help/nspcc/parents-vs-kids/play</a:t>
            </a:r>
            <a:r>
              <a:rPr lang="en-GB" dirty="0" smtClean="0">
                <a:hlinkClick r:id="rId2"/>
              </a:rPr>
              <a:t>#/</a:t>
            </a:r>
            <a:r>
              <a:rPr lang="en-GB" dirty="0" smtClean="0"/>
              <a:t> </a:t>
            </a:r>
            <a:endParaRPr lang="en-GB" dirty="0"/>
          </a:p>
        </p:txBody>
      </p:sp>
      <p:pic>
        <p:nvPicPr>
          <p:cNvPr id="4" name="Picture 3"/>
          <p:cNvPicPr>
            <a:picLocks noChangeAspect="1"/>
          </p:cNvPicPr>
          <p:nvPr/>
        </p:nvPicPr>
        <p:blipFill rotWithShape="1">
          <a:blip r:embed="rId3"/>
          <a:srcRect l="18408" t="40090" r="17940" b="25446"/>
          <a:stretch/>
        </p:blipFill>
        <p:spPr>
          <a:xfrm rot="21377887">
            <a:off x="379729" y="363163"/>
            <a:ext cx="5433200" cy="1653956"/>
          </a:xfrm>
          <a:prstGeom prst="rect">
            <a:avLst/>
          </a:prstGeom>
        </p:spPr>
      </p:pic>
      <p:pic>
        <p:nvPicPr>
          <p:cNvPr id="5" name="Picture 4"/>
          <p:cNvPicPr>
            <a:picLocks noChangeAspect="1"/>
          </p:cNvPicPr>
          <p:nvPr/>
        </p:nvPicPr>
        <p:blipFill rotWithShape="1">
          <a:blip r:embed="rId4"/>
          <a:srcRect l="18408" t="40446" r="18241" b="22233"/>
          <a:stretch/>
        </p:blipFill>
        <p:spPr>
          <a:xfrm rot="21355454">
            <a:off x="512870" y="1982326"/>
            <a:ext cx="5449021" cy="1804826"/>
          </a:xfrm>
          <a:prstGeom prst="rect">
            <a:avLst/>
          </a:prstGeom>
        </p:spPr>
      </p:pic>
      <p:pic>
        <p:nvPicPr>
          <p:cNvPr id="6" name="Picture 5"/>
          <p:cNvPicPr>
            <a:picLocks noChangeAspect="1"/>
          </p:cNvPicPr>
          <p:nvPr/>
        </p:nvPicPr>
        <p:blipFill rotWithShape="1">
          <a:blip r:embed="rId5"/>
          <a:srcRect l="51038" t="40090" r="18944" b="22410"/>
          <a:stretch/>
        </p:blipFill>
        <p:spPr>
          <a:xfrm rot="21337638">
            <a:off x="5837259" y="35309"/>
            <a:ext cx="2704011" cy="1899139"/>
          </a:xfrm>
          <a:prstGeom prst="rect">
            <a:avLst/>
          </a:prstGeom>
        </p:spPr>
      </p:pic>
    </p:spTree>
    <p:extLst>
      <p:ext uri="{BB962C8B-B14F-4D97-AF65-F5344CB8AC3E}">
        <p14:creationId xmlns:p14="http://schemas.microsoft.com/office/powerpoint/2010/main" val="3397632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Ot1EENC5plg"/>
          <p:cNvPicPr>
            <a:picLocks noGrp="1" noRot="1" noChangeAspect="1"/>
          </p:cNvPicPr>
          <p:nvPr>
            <p:ph sz="quarter" idx="13"/>
            <a:videoFile r:link="rId1"/>
          </p:nvPr>
        </p:nvPicPr>
        <p:blipFill>
          <a:blip r:embed="rId3"/>
          <a:stretch>
            <a:fillRect/>
          </a:stretch>
        </p:blipFill>
        <p:spPr>
          <a:xfrm>
            <a:off x="1639389" y="421959"/>
            <a:ext cx="8758645" cy="4926738"/>
          </a:xfrm>
          <a:prstGeom prst="rect">
            <a:avLst/>
          </a:prstGeom>
        </p:spPr>
      </p:pic>
    </p:spTree>
    <p:extLst>
      <p:ext uri="{BB962C8B-B14F-4D97-AF65-F5344CB8AC3E}">
        <p14:creationId xmlns:p14="http://schemas.microsoft.com/office/powerpoint/2010/main" val="1617824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3"/>
          </p:nvPr>
        </p:nvSpPr>
        <p:spPr/>
        <p:txBody>
          <a:bodyPr/>
          <a:lstStyle/>
          <a:p>
            <a:endParaRPr lang="en-GB"/>
          </a:p>
        </p:txBody>
      </p:sp>
      <p:pic>
        <p:nvPicPr>
          <p:cNvPr id="4" name="Picture 3"/>
          <p:cNvPicPr>
            <a:picLocks noChangeAspect="1"/>
          </p:cNvPicPr>
          <p:nvPr/>
        </p:nvPicPr>
        <p:blipFill rotWithShape="1">
          <a:blip r:embed="rId2"/>
          <a:srcRect l="26340" t="29197" r="28381" b="6697"/>
          <a:stretch/>
        </p:blipFill>
        <p:spPr>
          <a:xfrm>
            <a:off x="2050868" y="149442"/>
            <a:ext cx="6766560" cy="5386242"/>
          </a:xfrm>
          <a:prstGeom prst="rect">
            <a:avLst/>
          </a:prstGeom>
        </p:spPr>
      </p:pic>
    </p:spTree>
    <p:extLst>
      <p:ext uri="{BB962C8B-B14F-4D97-AF65-F5344CB8AC3E}">
        <p14:creationId xmlns:p14="http://schemas.microsoft.com/office/powerpoint/2010/main" val="569852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cap="none" dirty="0" smtClean="0">
                <a:latin typeface="AR CENA" panose="02000000000000000000" pitchFamily="2" charset="0"/>
              </a:rPr>
              <a:t>How do I turn off location settings?</a:t>
            </a:r>
            <a:br>
              <a:rPr lang="en-GB" cap="none" dirty="0" smtClean="0">
                <a:latin typeface="AR CENA" panose="02000000000000000000" pitchFamily="2" charset="0"/>
              </a:rPr>
            </a:br>
            <a:endParaRPr lang="en-GB" dirty="0">
              <a:latin typeface="AR CENA" panose="02000000000000000000" pitchFamily="2" charset="0"/>
            </a:endParaRPr>
          </a:p>
        </p:txBody>
      </p:sp>
      <p:sp>
        <p:nvSpPr>
          <p:cNvPr id="3" name="Content Placeholder 2"/>
          <p:cNvSpPr>
            <a:spLocks noGrp="1"/>
          </p:cNvSpPr>
          <p:nvPr>
            <p:ph sz="quarter" idx="13"/>
          </p:nvPr>
        </p:nvSpPr>
        <p:spPr/>
        <p:txBody>
          <a:bodyPr>
            <a:normAutofit/>
          </a:bodyPr>
          <a:lstStyle/>
          <a:p>
            <a:pPr marL="0" indent="0" algn="ctr">
              <a:buNone/>
            </a:pPr>
            <a:r>
              <a:rPr lang="en-GB" sz="3600" cap="none" dirty="0" smtClean="0">
                <a:latin typeface="AR CENA" panose="02000000000000000000" pitchFamily="2" charset="0"/>
              </a:rPr>
              <a:t>Follow the guidance from our O2 guru below about showing your child how to turn location settings on and off when needed.</a:t>
            </a:r>
            <a:endParaRPr lang="en-GB" sz="3600" cap="none" dirty="0">
              <a:latin typeface="AR CENA" panose="02000000000000000000" pitchFamily="2" charset="0"/>
            </a:endParaRPr>
          </a:p>
        </p:txBody>
      </p:sp>
    </p:spTree>
    <p:extLst>
      <p:ext uri="{BB962C8B-B14F-4D97-AF65-F5344CB8AC3E}">
        <p14:creationId xmlns:p14="http://schemas.microsoft.com/office/powerpoint/2010/main" val="3384919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k8P8QczUfjo"/>
          <p:cNvPicPr>
            <a:picLocks noGrp="1" noRot="1" noChangeAspect="1"/>
          </p:cNvPicPr>
          <p:nvPr>
            <p:ph sz="quarter" idx="13"/>
            <a:videoFile r:link="rId1"/>
          </p:nvPr>
        </p:nvPicPr>
        <p:blipFill>
          <a:blip r:embed="rId3"/>
          <a:stretch>
            <a:fillRect/>
          </a:stretch>
        </p:blipFill>
        <p:spPr>
          <a:xfrm>
            <a:off x="1243662" y="239078"/>
            <a:ext cx="9281159" cy="5220652"/>
          </a:xfrm>
          <a:prstGeom prst="rect">
            <a:avLst/>
          </a:prstGeom>
        </p:spPr>
      </p:pic>
    </p:spTree>
    <p:extLst>
      <p:ext uri="{BB962C8B-B14F-4D97-AF65-F5344CB8AC3E}">
        <p14:creationId xmlns:p14="http://schemas.microsoft.com/office/powerpoint/2010/main" val="93980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124098"/>
            <a:ext cx="10396882" cy="842554"/>
          </a:xfrm>
        </p:spPr>
        <p:txBody>
          <a:bodyPr>
            <a:normAutofit/>
          </a:bodyPr>
          <a:lstStyle/>
          <a:p>
            <a:pPr algn="ctr"/>
            <a:r>
              <a:rPr lang="en-GB" sz="3200" cap="none" dirty="0" smtClean="0">
                <a:latin typeface="AR CENA" panose="02000000000000000000" pitchFamily="2" charset="0"/>
              </a:rPr>
              <a:t>My child has seen inappropriate content – what should I do?</a:t>
            </a:r>
            <a:endParaRPr lang="en-GB" sz="3200" cap="none" dirty="0">
              <a:latin typeface="AR CENA" panose="02000000000000000000" pitchFamily="2" charset="0"/>
            </a:endParaRPr>
          </a:p>
        </p:txBody>
      </p:sp>
      <p:sp>
        <p:nvSpPr>
          <p:cNvPr id="3" name="Content Placeholder 2"/>
          <p:cNvSpPr>
            <a:spLocks noGrp="1"/>
          </p:cNvSpPr>
          <p:nvPr>
            <p:ph sz="quarter" idx="13"/>
          </p:nvPr>
        </p:nvSpPr>
        <p:spPr>
          <a:xfrm>
            <a:off x="182880" y="809897"/>
            <a:ext cx="11430000" cy="4990012"/>
          </a:xfrm>
        </p:spPr>
        <p:txBody>
          <a:bodyPr>
            <a:noAutofit/>
          </a:bodyPr>
          <a:lstStyle/>
          <a:p>
            <a:pPr marL="0" indent="0">
              <a:buNone/>
            </a:pPr>
            <a:r>
              <a:rPr lang="en-GB" sz="1800" cap="none" dirty="0" smtClean="0">
                <a:latin typeface="AR CENA" panose="02000000000000000000" pitchFamily="2" charset="0"/>
              </a:rPr>
              <a:t>Children might come across inappropriate content online. Innocent searches can sometimes lead to not so innocent results.  Or children might look for things because they are curious. If your child has seen inappropriate content online, you can:</a:t>
            </a:r>
          </a:p>
          <a:p>
            <a:pPr marL="0" indent="0">
              <a:buNone/>
            </a:pPr>
            <a:endParaRPr lang="en-GB" sz="1800" cap="none" dirty="0" smtClean="0">
              <a:latin typeface="AR CENA" panose="02000000000000000000" pitchFamily="2" charset="0"/>
            </a:endParaRPr>
          </a:p>
          <a:p>
            <a:pPr>
              <a:lnSpc>
                <a:spcPct val="100000"/>
              </a:lnSpc>
              <a:spcBef>
                <a:spcPts val="0"/>
              </a:spcBef>
            </a:pPr>
            <a:r>
              <a:rPr lang="en-GB" sz="1800" cap="none" dirty="0" smtClean="0">
                <a:latin typeface="AR CENA" panose="02000000000000000000" pitchFamily="2" charset="0"/>
              </a:rPr>
              <a:t>Talk to your child about what they’ve seen</a:t>
            </a:r>
          </a:p>
          <a:p>
            <a:pPr>
              <a:lnSpc>
                <a:spcPct val="100000"/>
              </a:lnSpc>
              <a:spcBef>
                <a:spcPts val="0"/>
              </a:spcBef>
            </a:pPr>
            <a:r>
              <a:rPr lang="en-GB" sz="1800" cap="none" dirty="0" smtClean="0">
                <a:latin typeface="AR CENA" panose="02000000000000000000" pitchFamily="2" charset="0"/>
              </a:rPr>
              <a:t>They might have questions or worries that you can answer. It’s also a good opportunity to let them know what is, and isn’t, appropriate for their age.</a:t>
            </a:r>
          </a:p>
          <a:p>
            <a:pPr>
              <a:lnSpc>
                <a:spcPct val="100000"/>
              </a:lnSpc>
              <a:spcBef>
                <a:spcPts val="0"/>
              </a:spcBef>
            </a:pPr>
            <a:r>
              <a:rPr lang="en-GB" sz="1800" cap="none" dirty="0" smtClean="0">
                <a:latin typeface="AR CENA" panose="02000000000000000000" pitchFamily="2" charset="0"/>
              </a:rPr>
              <a:t>Reassure them</a:t>
            </a:r>
          </a:p>
          <a:p>
            <a:pPr>
              <a:lnSpc>
                <a:spcPct val="100000"/>
              </a:lnSpc>
              <a:spcBef>
                <a:spcPts val="0"/>
              </a:spcBef>
            </a:pPr>
            <a:r>
              <a:rPr lang="en-GB" sz="1800" cap="none" dirty="0" smtClean="0">
                <a:latin typeface="AR CENA" panose="02000000000000000000" pitchFamily="2" charset="0"/>
              </a:rPr>
              <a:t>Tell them you’re glad they spoke to you about this and let them know they can come to you, another trusted adult, or </a:t>
            </a:r>
            <a:r>
              <a:rPr lang="en-GB" sz="1800" cap="none" dirty="0" err="1">
                <a:latin typeface="AR CENA" panose="02000000000000000000" pitchFamily="2" charset="0"/>
              </a:rPr>
              <a:t>C</a:t>
            </a:r>
            <a:r>
              <a:rPr lang="en-GB" sz="1800" cap="none" dirty="0" err="1" smtClean="0">
                <a:latin typeface="AR CENA" panose="02000000000000000000" pitchFamily="2" charset="0"/>
              </a:rPr>
              <a:t>hildline</a:t>
            </a:r>
            <a:r>
              <a:rPr lang="en-GB" sz="1800" cap="none" dirty="0" smtClean="0">
                <a:latin typeface="AR CENA" panose="02000000000000000000" pitchFamily="2" charset="0"/>
              </a:rPr>
              <a:t> about something they’re concerned about.</a:t>
            </a:r>
          </a:p>
          <a:p>
            <a:pPr>
              <a:lnSpc>
                <a:spcPct val="100000"/>
              </a:lnSpc>
              <a:spcBef>
                <a:spcPts val="0"/>
              </a:spcBef>
            </a:pPr>
            <a:r>
              <a:rPr lang="en-GB" sz="1800" cap="none" dirty="0" smtClean="0">
                <a:latin typeface="AR CENA" panose="02000000000000000000" pitchFamily="2" charset="0"/>
              </a:rPr>
              <a:t>Set up parental controls</a:t>
            </a:r>
          </a:p>
          <a:p>
            <a:pPr>
              <a:lnSpc>
                <a:spcPct val="100000"/>
              </a:lnSpc>
              <a:spcBef>
                <a:spcPts val="0"/>
              </a:spcBef>
            </a:pPr>
            <a:r>
              <a:rPr lang="en-GB" sz="1800" cap="none" dirty="0" smtClean="0">
                <a:latin typeface="AR CENA" panose="02000000000000000000" pitchFamily="2" charset="0"/>
              </a:rPr>
              <a:t>You can find out more about parental controls or call our advice line on 0808 8005002 for help on specific social networks, apps and games.</a:t>
            </a:r>
          </a:p>
          <a:p>
            <a:pPr>
              <a:lnSpc>
                <a:spcPct val="100000"/>
              </a:lnSpc>
              <a:spcBef>
                <a:spcPts val="0"/>
              </a:spcBef>
            </a:pPr>
            <a:r>
              <a:rPr lang="en-GB" sz="1800" cap="none" dirty="0" smtClean="0">
                <a:latin typeface="AR CENA" panose="02000000000000000000" pitchFamily="2" charset="0"/>
              </a:rPr>
              <a:t>Report the content</a:t>
            </a:r>
          </a:p>
          <a:p>
            <a:pPr>
              <a:lnSpc>
                <a:spcPct val="100000"/>
              </a:lnSpc>
              <a:spcBef>
                <a:spcPts val="0"/>
              </a:spcBef>
            </a:pPr>
            <a:r>
              <a:rPr lang="en-GB" sz="1800" cap="none" dirty="0" smtClean="0">
                <a:latin typeface="AR CENA" panose="02000000000000000000" pitchFamily="2" charset="0"/>
              </a:rPr>
              <a:t>You can report inappropriate content on most apps, sites or games. If you’ve seen something worrying or illegal you should report this to CEOP.</a:t>
            </a:r>
            <a:endParaRPr lang="en-GB" sz="1800" cap="none" dirty="0">
              <a:latin typeface="AR CENA" panose="02000000000000000000" pitchFamily="2" charset="0"/>
            </a:endParaRPr>
          </a:p>
        </p:txBody>
      </p:sp>
    </p:spTree>
    <p:extLst>
      <p:ext uri="{BB962C8B-B14F-4D97-AF65-F5344CB8AC3E}">
        <p14:creationId xmlns:p14="http://schemas.microsoft.com/office/powerpoint/2010/main" val="576089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cap="none" dirty="0" smtClean="0">
                <a:latin typeface="AR CENA" panose="02000000000000000000" pitchFamily="2" charset="0"/>
              </a:rPr>
              <a:t>How do I set up parental controls?</a:t>
            </a:r>
            <a:endParaRPr lang="en-GB" sz="3200" cap="none" dirty="0">
              <a:latin typeface="AR CENA" panose="02000000000000000000" pitchFamily="2" charset="0"/>
            </a:endParaRPr>
          </a:p>
        </p:txBody>
      </p:sp>
      <p:pic>
        <p:nvPicPr>
          <p:cNvPr id="4" name="6pukAjCHIz0"/>
          <p:cNvPicPr>
            <a:picLocks noGrp="1" noRot="1" noChangeAspect="1"/>
          </p:cNvPicPr>
          <p:nvPr>
            <p:ph sz="quarter" idx="13"/>
            <a:videoFile r:link="rId1"/>
          </p:nvPr>
        </p:nvPicPr>
        <p:blipFill>
          <a:blip r:embed="rId3"/>
          <a:stretch>
            <a:fillRect/>
          </a:stretch>
        </p:blipFill>
        <p:spPr>
          <a:xfrm>
            <a:off x="2396747" y="1549906"/>
            <a:ext cx="6974989" cy="3923431"/>
          </a:xfrm>
          <a:prstGeom prst="rect">
            <a:avLst/>
          </a:prstGeom>
        </p:spPr>
      </p:pic>
    </p:spTree>
    <p:extLst>
      <p:ext uri="{BB962C8B-B14F-4D97-AF65-F5344CB8AC3E}">
        <p14:creationId xmlns:p14="http://schemas.microsoft.com/office/powerpoint/2010/main" val="4220242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3"/>
          </p:nvPr>
        </p:nvSpPr>
        <p:spPr/>
        <p:txBody>
          <a:bodyPr/>
          <a:lstStyle/>
          <a:p>
            <a:r>
              <a:rPr lang="en-GB" dirty="0" smtClean="0"/>
              <a:t>CONTENT</a:t>
            </a:r>
          </a:p>
          <a:p>
            <a:r>
              <a:rPr lang="en-GB" dirty="0" smtClean="0"/>
              <a:t>CONTACT</a:t>
            </a:r>
          </a:p>
          <a:p>
            <a:r>
              <a:rPr lang="en-GB" dirty="0" smtClean="0"/>
              <a:t>CONDUCT</a:t>
            </a:r>
          </a:p>
          <a:p>
            <a:endParaRPr lang="en-GB" dirty="0"/>
          </a:p>
        </p:txBody>
      </p:sp>
      <p:pic>
        <p:nvPicPr>
          <p:cNvPr id="4" name="Picture 3"/>
          <p:cNvPicPr>
            <a:picLocks noChangeAspect="1"/>
          </p:cNvPicPr>
          <p:nvPr/>
        </p:nvPicPr>
        <p:blipFill rotWithShape="1">
          <a:blip r:embed="rId2"/>
          <a:srcRect l="19613" t="29732" r="21654" b="13482"/>
          <a:stretch/>
        </p:blipFill>
        <p:spPr>
          <a:xfrm>
            <a:off x="532311" y="209005"/>
            <a:ext cx="10701683" cy="5817325"/>
          </a:xfrm>
          <a:prstGeom prst="rect">
            <a:avLst/>
          </a:prstGeom>
        </p:spPr>
      </p:pic>
    </p:spTree>
    <p:extLst>
      <p:ext uri="{BB962C8B-B14F-4D97-AF65-F5344CB8AC3E}">
        <p14:creationId xmlns:p14="http://schemas.microsoft.com/office/powerpoint/2010/main" val="1850109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cap="none" dirty="0" smtClean="0">
                <a:latin typeface="AR CENA" panose="02000000000000000000" pitchFamily="2" charset="0"/>
              </a:rPr>
              <a:t>What do we do in school to support children with this?</a:t>
            </a:r>
            <a:endParaRPr lang="en-GB" cap="none" dirty="0">
              <a:latin typeface="AR CENA" panose="02000000000000000000" pitchFamily="2" charset="0"/>
            </a:endParaRPr>
          </a:p>
        </p:txBody>
      </p:sp>
      <p:sp>
        <p:nvSpPr>
          <p:cNvPr id="3" name="Content Placeholder 2"/>
          <p:cNvSpPr>
            <a:spLocks noGrp="1"/>
          </p:cNvSpPr>
          <p:nvPr>
            <p:ph sz="quarter" idx="13"/>
          </p:nvPr>
        </p:nvSpPr>
        <p:spPr/>
        <p:txBody>
          <a:bodyPr/>
          <a:lstStyle/>
          <a:p>
            <a:endParaRPr lang="en-GB" dirty="0"/>
          </a:p>
        </p:txBody>
      </p:sp>
    </p:spTree>
    <p:extLst>
      <p:ext uri="{BB962C8B-B14F-4D97-AF65-F5344CB8AC3E}">
        <p14:creationId xmlns:p14="http://schemas.microsoft.com/office/powerpoint/2010/main" val="3067099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sz="quarter" idx="13"/>
          </p:nvPr>
        </p:nvSpPr>
        <p:spPr>
          <a:xfrm>
            <a:off x="685801" y="2063396"/>
            <a:ext cx="10394707" cy="3311189"/>
          </a:xfrm>
        </p:spPr>
        <p:txBody>
          <a:bodyPr/>
          <a:lstStyle/>
          <a:p>
            <a:endParaRPr lang="en-GB" dirty="0"/>
          </a:p>
        </p:txBody>
      </p:sp>
      <p:pic>
        <p:nvPicPr>
          <p:cNvPr id="6" name="Picture 5"/>
          <p:cNvPicPr>
            <a:picLocks noChangeAspect="1"/>
          </p:cNvPicPr>
          <p:nvPr/>
        </p:nvPicPr>
        <p:blipFill rotWithShape="1">
          <a:blip r:embed="rId2"/>
          <a:srcRect l="15331" t="12232" r="3547" b="7588"/>
          <a:stretch/>
        </p:blipFill>
        <p:spPr>
          <a:xfrm>
            <a:off x="533578" y="1444662"/>
            <a:ext cx="9261566" cy="5146766"/>
          </a:xfrm>
          <a:prstGeom prst="rect">
            <a:avLst/>
          </a:prstGeom>
        </p:spPr>
      </p:pic>
      <p:pic>
        <p:nvPicPr>
          <p:cNvPr id="7" name="Picture 6"/>
          <p:cNvPicPr>
            <a:picLocks noChangeAspect="1"/>
          </p:cNvPicPr>
          <p:nvPr/>
        </p:nvPicPr>
        <p:blipFill rotWithShape="1">
          <a:blip r:embed="rId3"/>
          <a:srcRect t="13634" b="36252"/>
          <a:stretch/>
        </p:blipFill>
        <p:spPr>
          <a:xfrm>
            <a:off x="4537343" y="183221"/>
            <a:ext cx="6422393" cy="1809546"/>
          </a:xfrm>
          <a:prstGeom prst="rect">
            <a:avLst/>
          </a:prstGeom>
        </p:spPr>
      </p:pic>
    </p:spTree>
    <p:extLst>
      <p:ext uri="{BB962C8B-B14F-4D97-AF65-F5344CB8AC3E}">
        <p14:creationId xmlns:p14="http://schemas.microsoft.com/office/powerpoint/2010/main" val="1665035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smtClean="0">
                <a:latin typeface="Comic Sans MS" panose="030F0702030302020204" pitchFamily="66" charset="0"/>
              </a:rPr>
              <a:t>#</a:t>
            </a:r>
            <a:r>
              <a:rPr lang="en-GB" cap="none" dirty="0" err="1" smtClean="0">
                <a:latin typeface="Comic Sans MS" panose="030F0702030302020204" pitchFamily="66" charset="0"/>
              </a:rPr>
              <a:t>Wakeupwednesday</a:t>
            </a:r>
            <a:r>
              <a:rPr lang="en-GB" cap="none" dirty="0" smtClean="0">
                <a:latin typeface="Comic Sans MS" panose="030F0702030302020204" pitchFamily="66" charset="0"/>
              </a:rPr>
              <a:t> campaign </a:t>
            </a:r>
            <a:endParaRPr lang="en-GB" cap="none" dirty="0">
              <a:latin typeface="Comic Sans MS" panose="030F0702030302020204" pitchFamily="66" charset="0"/>
            </a:endParaRPr>
          </a:p>
        </p:txBody>
      </p:sp>
      <p:sp>
        <p:nvSpPr>
          <p:cNvPr id="3" name="Content Placeholder 2"/>
          <p:cNvSpPr>
            <a:spLocks noGrp="1"/>
          </p:cNvSpPr>
          <p:nvPr>
            <p:ph sz="quarter" idx="13"/>
          </p:nvPr>
        </p:nvSpPr>
        <p:spPr/>
        <p:txBody>
          <a:bodyPr/>
          <a:lstStyle/>
          <a:p>
            <a:pPr marL="0" indent="0">
              <a:buNone/>
            </a:pPr>
            <a:r>
              <a:rPr lang="en-GB" cap="none" dirty="0" smtClean="0">
                <a:latin typeface="Comic Sans MS" panose="030F0702030302020204" pitchFamily="66" charset="0"/>
                <a:hlinkClick r:id="rId2"/>
              </a:rPr>
              <a:t>https://nationalonlinesafety.Com/guides</a:t>
            </a:r>
            <a:r>
              <a:rPr lang="en-GB" cap="none" dirty="0" smtClean="0">
                <a:latin typeface="Comic Sans MS" panose="030F0702030302020204" pitchFamily="66" charset="0"/>
              </a:rPr>
              <a:t> </a:t>
            </a:r>
            <a:endParaRPr lang="en-GB" cap="none"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6847598" y="2063396"/>
            <a:ext cx="4232909" cy="1763712"/>
          </a:xfrm>
          <a:prstGeom prst="rect">
            <a:avLst/>
          </a:prstGeom>
        </p:spPr>
      </p:pic>
    </p:spTree>
    <p:extLst>
      <p:ext uri="{BB962C8B-B14F-4D97-AF65-F5344CB8AC3E}">
        <p14:creationId xmlns:p14="http://schemas.microsoft.com/office/powerpoint/2010/main" val="2733810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rotWithShape="1">
          <a:blip r:embed="rId2"/>
          <a:srcRect l="8068" t="20625" r="23662" b="10089"/>
          <a:stretch/>
        </p:blipFill>
        <p:spPr>
          <a:xfrm rot="21408702">
            <a:off x="1109416" y="243096"/>
            <a:ext cx="8882744" cy="5068389"/>
          </a:xfrm>
          <a:prstGeom prst="rect">
            <a:avLst/>
          </a:prstGeom>
        </p:spPr>
      </p:pic>
    </p:spTree>
    <p:extLst>
      <p:ext uri="{BB962C8B-B14F-4D97-AF65-F5344CB8AC3E}">
        <p14:creationId xmlns:p14="http://schemas.microsoft.com/office/powerpoint/2010/main" val="2156538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610" t="29107" r="22493" b="8036"/>
          <a:stretch/>
        </p:blipFill>
        <p:spPr>
          <a:xfrm rot="21235098">
            <a:off x="726309" y="640080"/>
            <a:ext cx="9744892" cy="4598125"/>
          </a:xfrm>
          <a:prstGeom prst="rect">
            <a:avLst/>
          </a:prstGeom>
        </p:spPr>
      </p:pic>
    </p:spTree>
    <p:extLst>
      <p:ext uri="{BB962C8B-B14F-4D97-AF65-F5344CB8AC3E}">
        <p14:creationId xmlns:p14="http://schemas.microsoft.com/office/powerpoint/2010/main" val="963168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3"/>
          </p:nvPr>
        </p:nvSpPr>
        <p:spPr/>
        <p:txBody>
          <a:bodyPr/>
          <a:lstStyle/>
          <a:p>
            <a:endParaRPr lang="en-GB"/>
          </a:p>
        </p:txBody>
      </p:sp>
      <p:pic>
        <p:nvPicPr>
          <p:cNvPr id="4" name="Picture 3"/>
          <p:cNvPicPr>
            <a:picLocks noChangeAspect="1"/>
          </p:cNvPicPr>
          <p:nvPr/>
        </p:nvPicPr>
        <p:blipFill rotWithShape="1">
          <a:blip r:embed="rId2"/>
          <a:srcRect l="5357" t="19912" r="21153" b="12410"/>
          <a:stretch/>
        </p:blipFill>
        <p:spPr>
          <a:xfrm>
            <a:off x="548640" y="195942"/>
            <a:ext cx="10531867" cy="5452975"/>
          </a:xfrm>
          <a:prstGeom prst="rect">
            <a:avLst/>
          </a:prstGeom>
        </p:spPr>
      </p:pic>
    </p:spTree>
    <p:extLst>
      <p:ext uri="{BB962C8B-B14F-4D97-AF65-F5344CB8AC3E}">
        <p14:creationId xmlns:p14="http://schemas.microsoft.com/office/powerpoint/2010/main" val="2906082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sz="quarter" idx="13"/>
          </p:nvPr>
        </p:nvPicPr>
        <p:blipFill rotWithShape="1">
          <a:blip r:embed="rId2"/>
          <a:srcRect l="4230" t="20123" r="20810" b="9662"/>
          <a:stretch/>
        </p:blipFill>
        <p:spPr>
          <a:xfrm>
            <a:off x="862149" y="339634"/>
            <a:ext cx="9731828" cy="5125046"/>
          </a:xfrm>
          <a:prstGeom prst="rect">
            <a:avLst/>
          </a:prstGeom>
        </p:spPr>
      </p:pic>
    </p:spTree>
    <p:extLst>
      <p:ext uri="{BB962C8B-B14F-4D97-AF65-F5344CB8AC3E}">
        <p14:creationId xmlns:p14="http://schemas.microsoft.com/office/powerpoint/2010/main" val="3548443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3"/>
          </p:nvPr>
        </p:nvSpPr>
        <p:spPr/>
        <p:txBody>
          <a:bodyPr/>
          <a:lstStyle/>
          <a:p>
            <a:endParaRPr lang="en-GB"/>
          </a:p>
        </p:txBody>
      </p:sp>
      <p:pic>
        <p:nvPicPr>
          <p:cNvPr id="4" name="Picture 3"/>
          <p:cNvPicPr>
            <a:picLocks noChangeAspect="1"/>
          </p:cNvPicPr>
          <p:nvPr/>
        </p:nvPicPr>
        <p:blipFill rotWithShape="1">
          <a:blip r:embed="rId2"/>
          <a:srcRect l="8836" t="18661" r="13557" b="6518"/>
          <a:stretch/>
        </p:blipFill>
        <p:spPr>
          <a:xfrm>
            <a:off x="0" y="182880"/>
            <a:ext cx="11926389" cy="6464626"/>
          </a:xfrm>
          <a:prstGeom prst="rect">
            <a:avLst/>
          </a:prstGeom>
        </p:spPr>
      </p:pic>
    </p:spTree>
    <p:extLst>
      <p:ext uri="{BB962C8B-B14F-4D97-AF65-F5344CB8AC3E}">
        <p14:creationId xmlns:p14="http://schemas.microsoft.com/office/powerpoint/2010/main" val="1604359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cap="none" dirty="0">
                <a:latin typeface="AR CENA" panose="02000000000000000000" pitchFamily="2" charset="0"/>
              </a:rPr>
              <a:t>Online safety: where to start</a:t>
            </a:r>
            <a:br>
              <a:rPr lang="en-GB" cap="none" dirty="0">
                <a:latin typeface="AR CENA" panose="02000000000000000000" pitchFamily="2" charset="0"/>
              </a:rPr>
            </a:br>
            <a:endParaRPr lang="en-GB" dirty="0"/>
          </a:p>
        </p:txBody>
      </p:sp>
      <p:sp>
        <p:nvSpPr>
          <p:cNvPr id="3" name="Content Placeholder 2"/>
          <p:cNvSpPr>
            <a:spLocks noGrp="1"/>
          </p:cNvSpPr>
          <p:nvPr>
            <p:ph sz="quarter" idx="13"/>
          </p:nvPr>
        </p:nvSpPr>
        <p:spPr/>
        <p:txBody>
          <a:bodyPr>
            <a:noAutofit/>
          </a:bodyPr>
          <a:lstStyle/>
          <a:p>
            <a:pPr marL="0" indent="0" algn="ctr">
              <a:buNone/>
            </a:pPr>
            <a:r>
              <a:rPr lang="en-GB" sz="4400" cap="none" dirty="0" smtClean="0">
                <a:latin typeface="AR CENA" panose="02000000000000000000" pitchFamily="2" charset="0"/>
              </a:rPr>
              <a:t>The most important thing you can do is talk to your children about what they do online and how they can stay safe. But it can be difficult to know where to start. </a:t>
            </a:r>
            <a:endParaRPr lang="en-GB" sz="4400" cap="none" dirty="0">
              <a:latin typeface="AR CENA" panose="02000000000000000000" pitchFamily="2" charset="0"/>
            </a:endParaRPr>
          </a:p>
        </p:txBody>
      </p:sp>
    </p:spTree>
    <p:extLst>
      <p:ext uri="{BB962C8B-B14F-4D97-AF65-F5344CB8AC3E}">
        <p14:creationId xmlns:p14="http://schemas.microsoft.com/office/powerpoint/2010/main" val="2115373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_XIAY3B4AUM"/>
          <p:cNvPicPr>
            <a:picLocks noGrp="1" noRot="1" noChangeAspect="1"/>
          </p:cNvPicPr>
          <p:nvPr>
            <p:ph sz="quarter" idx="13"/>
            <a:videoFile r:link="rId1"/>
          </p:nvPr>
        </p:nvPicPr>
        <p:blipFill>
          <a:blip r:embed="rId3"/>
          <a:stretch>
            <a:fillRect/>
          </a:stretch>
        </p:blipFill>
        <p:spPr>
          <a:xfrm>
            <a:off x="1781537" y="538828"/>
            <a:ext cx="8551182" cy="4810040"/>
          </a:xfrm>
          <a:prstGeom prst="rect">
            <a:avLst/>
          </a:prstGeom>
        </p:spPr>
      </p:pic>
    </p:spTree>
    <p:extLst>
      <p:ext uri="{BB962C8B-B14F-4D97-AF65-F5344CB8AC3E}">
        <p14:creationId xmlns:p14="http://schemas.microsoft.com/office/powerpoint/2010/main" val="1180166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1077686"/>
            <a:ext cx="10396882" cy="1151965"/>
          </a:xfrm>
        </p:spPr>
        <p:txBody>
          <a:bodyPr>
            <a:normAutofit fontScale="90000"/>
          </a:bodyPr>
          <a:lstStyle/>
          <a:p>
            <a:pPr algn="ctr"/>
            <a:r>
              <a:rPr lang="en-GB" cap="none" dirty="0" smtClean="0">
                <a:latin typeface="AR CENA" panose="02000000000000000000" pitchFamily="2" charset="0"/>
              </a:rPr>
              <a:t>How do I keep my children safe on social media?</a:t>
            </a:r>
            <a:r>
              <a:rPr lang="en-GB" dirty="0"/>
              <a:t/>
            </a:r>
            <a:br>
              <a:rPr lang="en-GB" dirty="0"/>
            </a:br>
            <a:endParaRPr lang="en-GB" dirty="0"/>
          </a:p>
        </p:txBody>
      </p:sp>
      <p:sp>
        <p:nvSpPr>
          <p:cNvPr id="3" name="Content Placeholder 2"/>
          <p:cNvSpPr>
            <a:spLocks noGrp="1"/>
          </p:cNvSpPr>
          <p:nvPr>
            <p:ph sz="quarter" idx="13"/>
          </p:nvPr>
        </p:nvSpPr>
        <p:spPr/>
        <p:txBody>
          <a:bodyPr>
            <a:normAutofit/>
          </a:bodyPr>
          <a:lstStyle/>
          <a:p>
            <a:pPr marL="0" indent="0">
              <a:buNone/>
            </a:pPr>
            <a:r>
              <a:rPr lang="en-GB" sz="3600" cap="none" dirty="0" smtClean="0">
                <a:latin typeface="AR CENA" panose="02000000000000000000" pitchFamily="2" charset="0"/>
              </a:rPr>
              <a:t>Seven  tips to help you keep your children safe when they're using social media. </a:t>
            </a:r>
          </a:p>
          <a:p>
            <a:endParaRPr lang="en-GB" sz="3600" cap="none" dirty="0">
              <a:latin typeface="AR CENA" panose="02000000000000000000" pitchFamily="2" charset="0"/>
            </a:endParaRPr>
          </a:p>
        </p:txBody>
      </p:sp>
    </p:spTree>
    <p:extLst>
      <p:ext uri="{BB962C8B-B14F-4D97-AF65-F5344CB8AC3E}">
        <p14:creationId xmlns:p14="http://schemas.microsoft.com/office/powerpoint/2010/main" val="19227081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1080</TotalTime>
  <Words>321</Words>
  <Application>Microsoft Office PowerPoint</Application>
  <PresentationFormat>Widescreen</PresentationFormat>
  <Paragraphs>26</Paragraphs>
  <Slides>19</Slides>
  <Notes>0</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 CENA</vt:lpstr>
      <vt:lpstr>Arial</vt:lpstr>
      <vt:lpstr>Calibri</vt:lpstr>
      <vt:lpstr>Comic Sans MS</vt:lpstr>
      <vt:lpstr>Impact</vt:lpstr>
      <vt:lpstr>Main Event</vt:lpstr>
      <vt:lpstr>E- SafETY</vt:lpstr>
      <vt:lpstr>PowerPoint Presentation</vt:lpstr>
      <vt:lpstr>PowerPoint Presentation</vt:lpstr>
      <vt:lpstr>PowerPoint Presentation</vt:lpstr>
      <vt:lpstr>PowerPoint Presentation</vt:lpstr>
      <vt:lpstr>PowerPoint Presentation</vt:lpstr>
      <vt:lpstr>Online safety: where to start </vt:lpstr>
      <vt:lpstr>PowerPoint Presentation</vt:lpstr>
      <vt:lpstr>How do I keep my children safe on social media? </vt:lpstr>
      <vt:lpstr>PowerPoint Presentation</vt:lpstr>
      <vt:lpstr>PowerPoint Presentation</vt:lpstr>
      <vt:lpstr>How do I turn off location settings? </vt:lpstr>
      <vt:lpstr>PowerPoint Presentation</vt:lpstr>
      <vt:lpstr>My child has seen inappropriate content – what should I do?</vt:lpstr>
      <vt:lpstr>How do I set up parental controls?</vt:lpstr>
      <vt:lpstr>PowerPoint Presentation</vt:lpstr>
      <vt:lpstr>What do we do in school to support children with this?</vt:lpstr>
      <vt:lpstr>PowerPoint Presentation</vt:lpstr>
      <vt:lpstr>#Wakeupwednesday campaign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Smith</dc:creator>
  <cp:lastModifiedBy>Sarah Smith</cp:lastModifiedBy>
  <cp:revision>7</cp:revision>
  <cp:lastPrinted>2020-01-30T18:37:26Z</cp:lastPrinted>
  <dcterms:created xsi:type="dcterms:W3CDTF">2020-01-29T11:50:51Z</dcterms:created>
  <dcterms:modified xsi:type="dcterms:W3CDTF">2020-01-31T11:06:36Z</dcterms:modified>
</cp:coreProperties>
</file>