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69" r:id="rId4"/>
    <p:sldId id="268" r:id="rId5"/>
    <p:sldId id="257" r:id="rId6"/>
    <p:sldId id="276" r:id="rId7"/>
    <p:sldId id="260" r:id="rId8"/>
    <p:sldId id="264" r:id="rId9"/>
    <p:sldId id="274" r:id="rId10"/>
    <p:sldId id="263" r:id="rId11"/>
    <p:sldId id="277" r:id="rId12"/>
    <p:sldId id="267" r:id="rId13"/>
    <p:sldId id="278" r:id="rId1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5233-A0B1-49AF-93D9-DD4A1FDC402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862A5-BB4E-45DA-93FF-2B45681BA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1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D7BB-1544-4455-9C8E-6177F5E39C4D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49472-6BB6-4913-AC12-498FD9D4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 1957 52% of people said they were very happy</a:t>
            </a:r>
          </a:p>
          <a:p>
            <a:pPr eaLnBrk="1" hangingPunct="1"/>
            <a:r>
              <a:rPr lang="en-GB" altLang="en-US" smtClean="0"/>
              <a:t>Today we are 3 times richer today than in the 1950’s</a:t>
            </a:r>
          </a:p>
          <a:p>
            <a:pPr eaLnBrk="1" hangingPunct="1"/>
            <a:r>
              <a:rPr lang="en-GB" altLang="en-US" smtClean="0"/>
              <a:t>But only 36% of people today say that they are happy.</a:t>
            </a:r>
          </a:p>
          <a:p>
            <a:pPr eaLnBrk="1" hangingPunct="1"/>
            <a:r>
              <a:rPr lang="en-GB" altLang="en-US" smtClean="0"/>
              <a:t>Research shows us that we are looking for happiness in the wrong places.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397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7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7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5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2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4D9B-779B-480E-9AEC-207B3D63B9C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B17F-DF27-4E2A-8654-96F20E98D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7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654" y="318799"/>
            <a:ext cx="9144000" cy="2387600"/>
          </a:xfrm>
        </p:spPr>
        <p:txBody>
          <a:bodyPr/>
          <a:lstStyle/>
          <a:p>
            <a:r>
              <a:rPr lang="en-GB" dirty="0" smtClean="0"/>
              <a:t>Mental Health and </a:t>
            </a:r>
            <a:br>
              <a:rPr lang="en-GB" dirty="0" smtClean="0"/>
            </a:br>
            <a:r>
              <a:rPr lang="en-GB" dirty="0" smtClean="0"/>
              <a:t>Well-being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93" y="2706399"/>
            <a:ext cx="8266791" cy="314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1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Mindfulness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6763"/>
            <a:ext cx="10515600" cy="57265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b="1" dirty="0" smtClean="0">
                <a:effectLst/>
              </a:rPr>
              <a:t>How to be more mindful</a:t>
            </a:r>
          </a:p>
          <a:p>
            <a:pPr marL="0" indent="0">
              <a:buNone/>
            </a:pPr>
            <a:r>
              <a:rPr lang="en-GB" sz="3600" dirty="0" smtClean="0">
                <a:effectLst/>
              </a:rPr>
              <a:t>Reminding yourself to take notice of your thoughts, feelings, body sensations and the world around you </a:t>
            </a:r>
          </a:p>
          <a:p>
            <a:pPr marL="0" indent="0">
              <a:buNone/>
            </a:pPr>
            <a:r>
              <a:rPr lang="en-GB" sz="3600" b="1" dirty="0" smtClean="0">
                <a:effectLst/>
              </a:rPr>
              <a:t>Notice the everyday</a:t>
            </a:r>
          </a:p>
          <a:p>
            <a:pPr marL="0" indent="0">
              <a:buNone/>
            </a:pPr>
            <a:r>
              <a:rPr lang="en-GB" sz="3600" dirty="0" smtClean="0">
                <a:effectLst/>
              </a:rPr>
              <a:t>sensations of things, the food we eat, the air moving past the body as we walk</a:t>
            </a:r>
          </a:p>
          <a:p>
            <a:pPr marL="0" indent="0">
              <a:buNone/>
            </a:pPr>
            <a:r>
              <a:rPr lang="en-GB" sz="3600" b="1" dirty="0" smtClean="0">
                <a:effectLst/>
              </a:rPr>
              <a:t>Keep it regular</a:t>
            </a:r>
          </a:p>
          <a:p>
            <a:pPr marL="0" indent="0">
              <a:buNone/>
            </a:pPr>
            <a:r>
              <a:rPr lang="en-GB" sz="3600" dirty="0" smtClean="0">
                <a:effectLst/>
              </a:rPr>
              <a:t>e.g. the morning journey to work or a walk at lunchtime </a:t>
            </a:r>
          </a:p>
          <a:p>
            <a:pPr marL="0" indent="0">
              <a:buNone/>
            </a:pPr>
            <a:r>
              <a:rPr lang="en-GB" sz="3600" b="1" dirty="0" smtClean="0">
                <a:effectLst/>
              </a:rPr>
              <a:t>Name thoughts and feelings</a:t>
            </a:r>
          </a:p>
          <a:p>
            <a:pPr marL="0" indent="0">
              <a:buNone/>
            </a:pPr>
            <a:r>
              <a:rPr lang="en-GB" sz="3600" dirty="0" smtClean="0">
                <a:effectLst/>
              </a:rPr>
              <a:t>To develop an awareness of thoughts and feelings, some people find it helpful to silently name them: "Here’s the thought that I might fail that exam". Or, "This is anxiety".</a:t>
            </a:r>
          </a:p>
          <a:p>
            <a:pPr marL="0" indent="0">
              <a:buNone/>
            </a:pPr>
            <a:r>
              <a:rPr lang="en-GB" sz="3600" b="1" dirty="0" smtClean="0">
                <a:effectLst/>
              </a:rPr>
              <a:t>Free yourself from the past and future</a:t>
            </a:r>
          </a:p>
          <a:p>
            <a:pPr marL="0" indent="0">
              <a:buNone/>
            </a:pPr>
            <a:r>
              <a:rPr lang="en-GB" sz="3600" dirty="0" smtClean="0">
                <a:effectLst/>
              </a:rPr>
              <a:t>You can practise mindfulness anywhere, but it can be especially helpful to take a mindful approach if you realise that, for several minutes, you have been "trapped" in reliving past problems or "pre-living" future worries.</a:t>
            </a:r>
          </a:p>
          <a:p>
            <a:pPr marL="0" indent="0">
              <a:buNone/>
            </a:pPr>
            <a:endParaRPr lang="en-GB" sz="3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31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7" y="0"/>
            <a:ext cx="4922981" cy="68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3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31708" y="1625600"/>
            <a:ext cx="4722091" cy="45513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set of resources for primary schools have been developed for use on, or leading up to, the day that include:</a:t>
            </a:r>
            <a:r>
              <a:rPr lang="en-GB" dirty="0" smtClean="0">
                <a:effectLst/>
              </a:rPr>
              <a:t> </a:t>
            </a:r>
          </a:p>
          <a:p>
            <a:r>
              <a:rPr lang="en-GB" b="1" dirty="0" smtClean="0"/>
              <a:t>Chatterboxes </a:t>
            </a:r>
            <a:r>
              <a:rPr lang="en-GB" b="1" dirty="0"/>
              <a:t>for Year 6 students</a:t>
            </a:r>
            <a:endParaRPr lang="en-GB" dirty="0"/>
          </a:p>
          <a:p>
            <a:r>
              <a:rPr lang="en-GB" b="1" dirty="0"/>
              <a:t>Information leaflets for students</a:t>
            </a:r>
            <a:endParaRPr lang="en-GB" dirty="0"/>
          </a:p>
          <a:p>
            <a:r>
              <a:rPr lang="en-GB" b="1" dirty="0"/>
              <a:t>A PowerPoint presentation for use in assembly</a:t>
            </a:r>
            <a:endParaRPr lang="en-GB" dirty="0"/>
          </a:p>
          <a:p>
            <a:r>
              <a:rPr lang="en-GB" b="1" dirty="0"/>
              <a:t>Posters to promote Mental Health Awareness Day</a:t>
            </a:r>
            <a:endParaRPr lang="en-GB" dirty="0"/>
          </a:p>
          <a:p>
            <a:r>
              <a:rPr lang="en-GB" b="1" dirty="0"/>
              <a:t>Bookmarks for each child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82" y="1331191"/>
            <a:ext cx="4638835" cy="48457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709" y="4287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NORTHAMPTONSHIRE MENTAL HEALTH AWARENESS DAY TAKES PLACE ON FRIDAY 9 FEBRUARY 2018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49816" y="428795"/>
            <a:ext cx="5754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Challenge Tessa! V</a:t>
            </a:r>
            <a:r>
              <a:rPr lang="en-GB" sz="2400" dirty="0" smtClean="0"/>
              <a:t>isiting </a:t>
            </a:r>
            <a:r>
              <a:rPr lang="en-GB" sz="2400" dirty="0"/>
              <a:t>over 70 </a:t>
            </a:r>
            <a:r>
              <a:rPr lang="en-GB" sz="2400" dirty="0" smtClean="0"/>
              <a:t>schools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6577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" y="-2011939"/>
            <a:ext cx="11822544" cy="8866908"/>
          </a:xfrm>
        </p:spPr>
      </p:pic>
    </p:spTree>
    <p:extLst>
      <p:ext uri="{BB962C8B-B14F-4D97-AF65-F5344CB8AC3E}">
        <p14:creationId xmlns:p14="http://schemas.microsoft.com/office/powerpoint/2010/main" val="427872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Keeping Healthy</a:t>
            </a: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mtClean="0"/>
              <a:t>How can we keep healthy?</a:t>
            </a:r>
          </a:p>
          <a:p>
            <a:pPr marL="0" indent="0">
              <a:buNone/>
            </a:pPr>
            <a:endParaRPr lang="en-GB" altLang="en-US" smtClean="0"/>
          </a:p>
          <a:p>
            <a:pPr marL="0" indent="0">
              <a:buNone/>
            </a:pPr>
            <a:r>
              <a:rPr lang="en-GB" altLang="en-US" b="1" smtClean="0">
                <a:solidFill>
                  <a:schemeClr val="accent2"/>
                </a:solidFill>
              </a:rPr>
              <a:t>Exercise</a:t>
            </a:r>
          </a:p>
          <a:p>
            <a:pPr marL="0" indent="0">
              <a:buNone/>
            </a:pPr>
            <a:r>
              <a:rPr lang="en-GB" altLang="en-US" b="1" smtClean="0">
                <a:solidFill>
                  <a:schemeClr val="accent2"/>
                </a:solidFill>
              </a:rPr>
              <a:t>Diet</a:t>
            </a:r>
          </a:p>
          <a:p>
            <a:pPr marL="0" indent="0">
              <a:buNone/>
            </a:pPr>
            <a:r>
              <a:rPr lang="en-GB" altLang="en-US" b="1" smtClean="0">
                <a:solidFill>
                  <a:schemeClr val="accent2"/>
                </a:solidFill>
              </a:rPr>
              <a:t>Well Being</a:t>
            </a:r>
            <a:endParaRPr lang="en-US" altLang="en-US" b="1" smtClean="0">
              <a:solidFill>
                <a:schemeClr val="accent2"/>
              </a:solidFill>
            </a:endParaRP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708276"/>
            <a:ext cx="45148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06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80" y="190788"/>
            <a:ext cx="10855320" cy="62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7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418" y="172314"/>
            <a:ext cx="11591091" cy="65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32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21507"/>
            <a:ext cx="10515600" cy="255545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</a:rPr>
              <a:t>a coordinated multi-agency programme</a:t>
            </a:r>
          </a:p>
          <a:p>
            <a:r>
              <a:rPr lang="en-GB" dirty="0" smtClean="0">
                <a:effectLst/>
              </a:rPr>
              <a:t>building capacity within schools</a:t>
            </a:r>
          </a:p>
          <a:p>
            <a:r>
              <a:rPr lang="en-GB" dirty="0" smtClean="0">
                <a:effectLst/>
              </a:rPr>
              <a:t>training, support, introducing new programmes and approaches </a:t>
            </a:r>
            <a:endParaRPr lang="en-GB" dirty="0"/>
          </a:p>
          <a:p>
            <a:r>
              <a:rPr lang="en-GB" dirty="0" smtClean="0">
                <a:effectLst/>
              </a:rPr>
              <a:t>better meet the mental health needs of all children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effectLst/>
              </a:rPr>
              <a:t>Bronze, silver and gold accreditation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7" y="197433"/>
            <a:ext cx="6793489" cy="32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11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1957</a:t>
            </a:r>
            <a:endParaRPr lang="en-US" sz="6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1524000" y="3357564"/>
            <a:ext cx="9144000" cy="3500437"/>
            <a:chOff x="0" y="1770"/>
            <a:chExt cx="6509" cy="2550"/>
          </a:xfrm>
        </p:grpSpPr>
        <p:pic>
          <p:nvPicPr>
            <p:cNvPr id="20487" name="Picture 5" descr="nuclear-family-19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0"/>
              <a:ext cx="3300" cy="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7" descr="ANd9GcSalFzMWjUursNhlomzEiUlUfdqOiKif4-S6vQ6v60USNQaYyN2Mw&amp;t=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774"/>
              <a:ext cx="3221" cy="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70" name="Rectangle 10"/>
          <p:cNvSpPr>
            <a:spLocks/>
          </p:cNvSpPr>
          <p:nvPr/>
        </p:nvSpPr>
        <p:spPr bwMode="auto">
          <a:xfrm>
            <a:off x="6167438" y="341313"/>
            <a:ext cx="4475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 times as wealthy</a:t>
            </a:r>
            <a:endParaRPr lang="en-US" sz="60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6571" name="Rectangle 11"/>
          <p:cNvSpPr>
            <a:spLocks/>
          </p:cNvSpPr>
          <p:nvPr/>
        </p:nvSpPr>
        <p:spPr bwMode="auto">
          <a:xfrm>
            <a:off x="1558926" y="1700213"/>
            <a:ext cx="4475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52% very happy</a:t>
            </a:r>
            <a:endParaRPr lang="en-US" sz="60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6572" name="Rectangle 12"/>
          <p:cNvSpPr>
            <a:spLocks/>
          </p:cNvSpPr>
          <p:nvPr/>
        </p:nvSpPr>
        <p:spPr bwMode="auto">
          <a:xfrm>
            <a:off x="6167438" y="2141538"/>
            <a:ext cx="4475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36%</a:t>
            </a:r>
            <a:endParaRPr lang="en-US" sz="60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/>
      <p:bldP spid="66571" grpId="0"/>
      <p:bldP spid="66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35" y="146915"/>
            <a:ext cx="9846974" cy="656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4769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Regular relaxation can help: </a:t>
            </a:r>
          </a:p>
          <a:p>
            <a:pPr marL="0" indent="0">
              <a:buNone/>
            </a:pPr>
            <a:r>
              <a:rPr lang="en-GB" dirty="0" smtClean="0"/>
              <a:t>• Enhance children’s concentration and focus </a:t>
            </a:r>
          </a:p>
          <a:p>
            <a:pPr marL="0" indent="0">
              <a:buNone/>
            </a:pPr>
            <a:r>
              <a:rPr lang="en-GB" dirty="0" smtClean="0"/>
              <a:t>• Stimulate imagination and creativity </a:t>
            </a:r>
          </a:p>
          <a:p>
            <a:pPr marL="0" indent="0">
              <a:buNone/>
            </a:pPr>
            <a:r>
              <a:rPr lang="en-GB" dirty="0" smtClean="0"/>
              <a:t>• Encourage discussion, thought and development </a:t>
            </a:r>
          </a:p>
          <a:p>
            <a:pPr marL="0" indent="0">
              <a:buNone/>
            </a:pPr>
            <a:r>
              <a:rPr lang="en-GB" dirty="0" smtClean="0"/>
              <a:t>• Help build character and self-esteem in each child </a:t>
            </a:r>
          </a:p>
          <a:p>
            <a:pPr marL="0" indent="0">
              <a:buNone/>
            </a:pPr>
            <a:r>
              <a:rPr lang="en-GB" dirty="0" smtClean="0"/>
              <a:t>• Introduce values into the classroom </a:t>
            </a:r>
          </a:p>
          <a:p>
            <a:pPr marL="0" indent="0">
              <a:buNone/>
            </a:pPr>
            <a:r>
              <a:rPr lang="en-GB" dirty="0" smtClean="0"/>
              <a:t>• Encourage children to feel positive about themselves </a:t>
            </a:r>
          </a:p>
          <a:p>
            <a:pPr marL="0" indent="0">
              <a:buNone/>
            </a:pPr>
            <a:r>
              <a:rPr lang="en-GB" dirty="0" smtClean="0"/>
              <a:t>• Recognise, name and deal with feelings in a positive way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430" y="161441"/>
            <a:ext cx="4606059" cy="1454923"/>
          </a:xfrm>
          <a:prstGeom prst="rect">
            <a:avLst/>
          </a:prstGeom>
        </p:spPr>
      </p:pic>
      <p:pic>
        <p:nvPicPr>
          <p:cNvPr id="7" name="01 Relaxed and Ready To Learn - www.relaxkids.com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194" y="295275"/>
            <a:ext cx="3282740" cy="61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Mindfulness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2192"/>
            <a:ext cx="9144000" cy="3918204"/>
          </a:xfrm>
        </p:spPr>
      </p:pic>
    </p:spTree>
    <p:extLst>
      <p:ext uri="{BB962C8B-B14F-4D97-AF65-F5344CB8AC3E}">
        <p14:creationId xmlns:p14="http://schemas.microsoft.com/office/powerpoint/2010/main" val="40809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238</Words>
  <Application>Microsoft Office PowerPoint</Application>
  <PresentationFormat>Widescreen</PresentationFormat>
  <Paragraphs>49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Mental Health and  Well-being</vt:lpstr>
      <vt:lpstr>Keeping Healthy</vt:lpstr>
      <vt:lpstr>PowerPoint Presentation</vt:lpstr>
      <vt:lpstr>PowerPoint Presentation</vt:lpstr>
      <vt:lpstr>PowerPoint Presentation</vt:lpstr>
      <vt:lpstr>1957</vt:lpstr>
      <vt:lpstr>PowerPoint Presentation</vt:lpstr>
      <vt:lpstr>PowerPoint Presentation</vt:lpstr>
      <vt:lpstr>Mindfulness </vt:lpstr>
      <vt:lpstr>Mindfulness </vt:lpstr>
      <vt:lpstr>PowerPoint Presentation</vt:lpstr>
      <vt:lpstr>PowerPoint Presentation</vt:lpstr>
      <vt:lpstr>PowerPoint Presentation</vt:lpstr>
    </vt:vector>
  </TitlesOfParts>
  <Company>Newbottle and Charlton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 Well-being</dc:title>
  <dc:creator>Louise Thomas</dc:creator>
  <cp:lastModifiedBy>halluser</cp:lastModifiedBy>
  <cp:revision>24</cp:revision>
  <dcterms:created xsi:type="dcterms:W3CDTF">2018-01-29T19:52:30Z</dcterms:created>
  <dcterms:modified xsi:type="dcterms:W3CDTF">2018-01-30T18:03:48Z</dcterms:modified>
</cp:coreProperties>
</file>