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9" r:id="rId4"/>
    <p:sldId id="260" r:id="rId5"/>
    <p:sldId id="261" r:id="rId6"/>
    <p:sldId id="291" r:id="rId7"/>
    <p:sldId id="292" r:id="rId8"/>
    <p:sldId id="295" r:id="rId9"/>
    <p:sldId id="296" r:id="rId10"/>
    <p:sldId id="297" r:id="rId11"/>
    <p:sldId id="262" r:id="rId12"/>
    <p:sldId id="267" r:id="rId13"/>
    <p:sldId id="268" r:id="rId14"/>
    <p:sldId id="274" r:id="rId15"/>
    <p:sldId id="288" r:id="rId16"/>
    <p:sldId id="269" r:id="rId17"/>
    <p:sldId id="290" r:id="rId18"/>
    <p:sldId id="289" r:id="rId19"/>
    <p:sldId id="270" r:id="rId20"/>
    <p:sldId id="284" r:id="rId21"/>
    <p:sldId id="285" r:id="rId22"/>
    <p:sldId id="286" r:id="rId23"/>
    <p:sldId id="271" r:id="rId24"/>
    <p:sldId id="272" r:id="rId25"/>
    <p:sldId id="287" r:id="rId26"/>
    <p:sldId id="275" r:id="rId27"/>
    <p:sldId id="276" r:id="rId28"/>
    <p:sldId id="273" r:id="rId29"/>
    <p:sldId id="277" r:id="rId30"/>
    <p:sldId id="278" r:id="rId31"/>
    <p:sldId id="279" r:id="rId32"/>
    <p:sldId id="282"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9C2656-1147-42CE-80B7-5D9DB373766A}"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129945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9C2656-1147-42CE-80B7-5D9DB373766A}"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369894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9C2656-1147-42CE-80B7-5D9DB373766A}"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250797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9C2656-1147-42CE-80B7-5D9DB373766A}"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59058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9C2656-1147-42CE-80B7-5D9DB373766A}"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313432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9C2656-1147-42CE-80B7-5D9DB373766A}"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223964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9C2656-1147-42CE-80B7-5D9DB373766A}" type="datetimeFigureOut">
              <a:rPr lang="en-GB" smtClean="0"/>
              <a:t>30/01/2018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336880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9C2656-1147-42CE-80B7-5D9DB373766A}" type="datetimeFigureOut">
              <a:rPr lang="en-GB" smtClean="0"/>
              <a:t>30/01/2018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251261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C2656-1147-42CE-80B7-5D9DB373766A}" type="datetimeFigureOut">
              <a:rPr lang="en-GB" smtClean="0"/>
              <a:t>30/01/2018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173331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9C2656-1147-42CE-80B7-5D9DB373766A}"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416872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9C2656-1147-42CE-80B7-5D9DB373766A}"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0943B5-0CF2-4C29-9D76-75FA73B64184}" type="slidenum">
              <a:rPr lang="en-GB" smtClean="0"/>
              <a:t>‹#›</a:t>
            </a:fld>
            <a:endParaRPr lang="en-GB"/>
          </a:p>
        </p:txBody>
      </p:sp>
    </p:spTree>
    <p:extLst>
      <p:ext uri="{BB962C8B-B14F-4D97-AF65-F5344CB8AC3E}">
        <p14:creationId xmlns:p14="http://schemas.microsoft.com/office/powerpoint/2010/main" val="129068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C2656-1147-42CE-80B7-5D9DB373766A}" type="datetimeFigureOut">
              <a:rPr lang="en-GB" smtClean="0"/>
              <a:t>30/01/2018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943B5-0CF2-4C29-9D76-75FA73B64184}" type="slidenum">
              <a:rPr lang="en-GB" smtClean="0"/>
              <a:t>‹#›</a:t>
            </a:fld>
            <a:endParaRPr lang="en-GB"/>
          </a:p>
        </p:txBody>
      </p:sp>
    </p:spTree>
    <p:extLst>
      <p:ext uri="{BB962C8B-B14F-4D97-AF65-F5344CB8AC3E}">
        <p14:creationId xmlns:p14="http://schemas.microsoft.com/office/powerpoint/2010/main" val="270893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athsnoproblem.com/en/the-maths/teaching-methods/concrete-pictorial-abstra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t>CPA Approach and Bar Modelling</a:t>
            </a:r>
            <a:endParaRPr lang="en-GB" u="sng" dirty="0"/>
          </a:p>
        </p:txBody>
      </p:sp>
      <p:sp>
        <p:nvSpPr>
          <p:cNvPr id="3" name="Subtitle 2"/>
          <p:cNvSpPr>
            <a:spLocks noGrp="1"/>
          </p:cNvSpPr>
          <p:nvPr>
            <p:ph type="subTitle" idx="1"/>
          </p:nvPr>
        </p:nvSpPr>
        <p:spPr>
          <a:xfrm>
            <a:off x="1524000" y="3575913"/>
            <a:ext cx="9144000" cy="1655762"/>
          </a:xfrm>
        </p:spPr>
        <p:txBody>
          <a:bodyPr/>
          <a:lstStyle/>
          <a:p>
            <a:endParaRPr lang="en-GB" dirty="0"/>
          </a:p>
        </p:txBody>
      </p:sp>
    </p:spTree>
    <p:extLst>
      <p:ext uri="{BB962C8B-B14F-4D97-AF65-F5344CB8AC3E}">
        <p14:creationId xmlns:p14="http://schemas.microsoft.com/office/powerpoint/2010/main" val="1885949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4925750" y="879565"/>
            <a:ext cx="6803716" cy="2907225"/>
          </a:xfrm>
          <a:prstGeom prst="rect">
            <a:avLst/>
          </a:prstGeom>
        </p:spPr>
      </p:pic>
      <p:sp>
        <p:nvSpPr>
          <p:cNvPr id="4" name="Text Placeholder 3"/>
          <p:cNvSpPr>
            <a:spLocks noGrp="1"/>
          </p:cNvSpPr>
          <p:nvPr>
            <p:ph type="body" sz="half" idx="2"/>
          </p:nvPr>
        </p:nvSpPr>
        <p:spPr/>
        <p:txBody>
          <a:bodyPr>
            <a:noAutofit/>
          </a:bodyPr>
          <a:lstStyle/>
          <a:p>
            <a:r>
              <a:rPr lang="en-GB" sz="2400" dirty="0"/>
              <a:t>Look at the result for each column; what do you notice?</a:t>
            </a:r>
          </a:p>
          <a:p>
            <a:r>
              <a:rPr lang="en-GB" sz="2400" dirty="0"/>
              <a:t>Exchange ten ones for a 10 counter and move it to </a:t>
            </a:r>
            <a:r>
              <a:rPr lang="en-GB" sz="2400" dirty="0" smtClean="0"/>
              <a:t>the tens </a:t>
            </a:r>
            <a:r>
              <a:rPr lang="en-GB" sz="2400" dirty="0"/>
              <a:t>column.</a:t>
            </a:r>
          </a:p>
          <a:p>
            <a:r>
              <a:rPr lang="en-GB" sz="2400" dirty="0"/>
              <a:t>What is the final result?</a:t>
            </a:r>
          </a:p>
          <a:p>
            <a:r>
              <a:rPr lang="en-GB" sz="2400" dirty="0"/>
              <a:t>Now write the same calculation in numbers, showing </a:t>
            </a:r>
            <a:r>
              <a:rPr lang="en-GB" sz="2400" dirty="0" smtClean="0"/>
              <a:t>the exchanged </a:t>
            </a:r>
            <a:r>
              <a:rPr lang="en-GB" sz="2400" dirty="0"/>
              <a:t>10 underneath the tens column.</a:t>
            </a:r>
          </a:p>
        </p:txBody>
      </p:sp>
    </p:spTree>
    <p:extLst>
      <p:ext uri="{BB962C8B-B14F-4D97-AF65-F5344CB8AC3E}">
        <p14:creationId xmlns:p14="http://schemas.microsoft.com/office/powerpoint/2010/main" val="7631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1964" y="0"/>
            <a:ext cx="10439400" cy="665797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51111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a:bodyPr>
          <a:lstStyle/>
          <a:p>
            <a:pPr algn="ctr"/>
            <a:r>
              <a:rPr lang="en-US" sz="2800" dirty="0" smtClean="0"/>
              <a:t>Tom has 20 sweets and shares some of them with his sister.</a:t>
            </a:r>
          </a:p>
          <a:p>
            <a:pPr algn="ctr"/>
            <a:r>
              <a:rPr lang="en-US" sz="2800" dirty="0" smtClean="0"/>
              <a:t>He gives his sister five.</a:t>
            </a:r>
          </a:p>
          <a:p>
            <a:pPr algn="ctr"/>
            <a:r>
              <a:rPr lang="en-US" sz="2800" dirty="0" smtClean="0"/>
              <a:t>How many does he have?</a:t>
            </a:r>
            <a:endParaRPr lang="en-US" sz="2800" dirty="0"/>
          </a:p>
        </p:txBody>
      </p:sp>
    </p:spTree>
    <p:extLst>
      <p:ext uri="{BB962C8B-B14F-4D97-AF65-F5344CB8AC3E}">
        <p14:creationId xmlns:p14="http://schemas.microsoft.com/office/powerpoint/2010/main" val="11847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Stage 2 </a:t>
            </a:r>
            <a:r>
              <a:rPr lang="en-US" dirty="0" err="1" smtClean="0"/>
              <a:t>Sats</a:t>
            </a:r>
            <a:r>
              <a:rPr lang="en-US" dirty="0" smtClean="0"/>
              <a:t>- 2012</a:t>
            </a:r>
            <a:endParaRPr lang="en-GB" dirty="0"/>
          </a:p>
        </p:txBody>
      </p:sp>
      <p:sp>
        <p:nvSpPr>
          <p:cNvPr id="3" name="Content Placeholder 2"/>
          <p:cNvSpPr>
            <a:spLocks noGrp="1"/>
          </p:cNvSpPr>
          <p:nvPr>
            <p:ph idx="1"/>
          </p:nvPr>
        </p:nvSpPr>
        <p:spPr/>
        <p:txBody>
          <a:bodyPr>
            <a:normAutofit/>
          </a:bodyPr>
          <a:lstStyle/>
          <a:p>
            <a:r>
              <a:rPr lang="en-US" sz="3200" dirty="0" smtClean="0"/>
              <a:t>In a class, 18 children are girls.</a:t>
            </a:r>
          </a:p>
          <a:p>
            <a:r>
              <a:rPr lang="en-US" sz="3200" dirty="0" smtClean="0"/>
              <a:t>A quarter of the children in the class are boys.</a:t>
            </a:r>
          </a:p>
          <a:p>
            <a:r>
              <a:rPr lang="en-US" sz="3200" dirty="0" smtClean="0"/>
              <a:t>Altogether how many children are there in the class?</a:t>
            </a:r>
            <a:endParaRPr lang="en-GB" sz="3200" dirty="0"/>
          </a:p>
        </p:txBody>
      </p:sp>
    </p:spTree>
    <p:extLst>
      <p:ext uri="{BB962C8B-B14F-4D97-AF65-F5344CB8AC3E}">
        <p14:creationId xmlns:p14="http://schemas.microsoft.com/office/powerpoint/2010/main" val="271097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3200" dirty="0"/>
          </a:p>
        </p:txBody>
      </p:sp>
      <p:sp>
        <p:nvSpPr>
          <p:cNvPr id="3" name="Content Placeholder 2"/>
          <p:cNvSpPr>
            <a:spLocks noGrp="1"/>
          </p:cNvSpPr>
          <p:nvPr>
            <p:ph idx="1"/>
          </p:nvPr>
        </p:nvSpPr>
        <p:spPr/>
        <p:txBody>
          <a:bodyPr>
            <a:normAutofit/>
          </a:bodyPr>
          <a:lstStyle/>
          <a:p>
            <a:pPr algn="ctr"/>
            <a:r>
              <a:rPr lang="en-US" sz="3600" dirty="0" smtClean="0"/>
              <a:t>The bar model is best  used to help children </a:t>
            </a:r>
            <a:r>
              <a:rPr lang="en-US" sz="3600" dirty="0" err="1" smtClean="0"/>
              <a:t>visualise</a:t>
            </a:r>
            <a:r>
              <a:rPr lang="en-US" sz="3600" dirty="0" smtClean="0"/>
              <a:t> and represent their mathematical thinking. It will complement other mathematical knowledge, such as that around mental </a:t>
            </a:r>
            <a:r>
              <a:rPr lang="en-US" sz="3600" dirty="0" err="1" smtClean="0"/>
              <a:t>maths</a:t>
            </a:r>
            <a:r>
              <a:rPr lang="en-US" sz="3600" dirty="0" smtClean="0"/>
              <a:t> strategies.</a:t>
            </a:r>
          </a:p>
          <a:p>
            <a:endParaRPr lang="en-GB" sz="2400" dirty="0"/>
          </a:p>
        </p:txBody>
      </p:sp>
    </p:spTree>
    <p:extLst>
      <p:ext uri="{BB962C8B-B14F-4D97-AF65-F5344CB8AC3E}">
        <p14:creationId xmlns:p14="http://schemas.microsoft.com/office/powerpoint/2010/main" val="83828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bar modelling</a:t>
            </a:r>
            <a:endParaRPr lang="en-GB" dirty="0"/>
          </a:p>
        </p:txBody>
      </p:sp>
      <p:sp>
        <p:nvSpPr>
          <p:cNvPr id="3" name="Content Placeholder 2"/>
          <p:cNvSpPr>
            <a:spLocks noGrp="1"/>
          </p:cNvSpPr>
          <p:nvPr>
            <p:ph idx="1"/>
          </p:nvPr>
        </p:nvSpPr>
        <p:spPr/>
        <p:txBody>
          <a:bodyPr/>
          <a:lstStyle/>
          <a:p>
            <a:r>
              <a:rPr lang="en-GB" dirty="0" smtClean="0"/>
              <a:t>Importantly</a:t>
            </a:r>
            <a:r>
              <a:rPr lang="en-GB" dirty="0"/>
              <a:t>, bar modelling leads students down the path towards mathematical fluency and number sense. </a:t>
            </a:r>
            <a:endParaRPr lang="en-GB" dirty="0" smtClean="0"/>
          </a:p>
          <a:p>
            <a:r>
              <a:rPr lang="en-GB" dirty="0" smtClean="0"/>
              <a:t>Instead </a:t>
            </a:r>
            <a:r>
              <a:rPr lang="en-GB" dirty="0"/>
              <a:t>of simply following the steps of any given formula, students will possess a strong understanding of what is actually happening when applying or working with formulas</a:t>
            </a:r>
            <a:r>
              <a:rPr lang="en-GB" dirty="0" smtClean="0"/>
              <a:t>.</a:t>
            </a:r>
          </a:p>
        </p:txBody>
      </p:sp>
    </p:spTree>
    <p:extLst>
      <p:ext uri="{BB962C8B-B14F-4D97-AF65-F5344CB8AC3E}">
        <p14:creationId xmlns:p14="http://schemas.microsoft.com/office/powerpoint/2010/main" val="1545868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710775" y="1402081"/>
            <a:ext cx="9643025" cy="4130669"/>
          </a:xfrm>
          <a:prstGeom prst="rect">
            <a:avLst/>
          </a:prstGeom>
        </p:spPr>
      </p:pic>
    </p:spTree>
    <p:extLst>
      <p:ext uri="{BB962C8B-B14F-4D97-AF65-F5344CB8AC3E}">
        <p14:creationId xmlns:p14="http://schemas.microsoft.com/office/powerpoint/2010/main" val="166239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561109" y="365125"/>
            <a:ext cx="8464039" cy="6154839"/>
          </a:xfrm>
          <a:prstGeom prst="rect">
            <a:avLst/>
          </a:prstGeom>
        </p:spPr>
      </p:pic>
    </p:spTree>
    <p:extLst>
      <p:ext uri="{BB962C8B-B14F-4D97-AF65-F5344CB8AC3E}">
        <p14:creationId xmlns:p14="http://schemas.microsoft.com/office/powerpoint/2010/main" val="3042948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85962" y="342900"/>
            <a:ext cx="8220075" cy="6172200"/>
          </a:xfrm>
          <a:prstGeom prst="rect">
            <a:avLst/>
          </a:prstGeom>
        </p:spPr>
      </p:pic>
    </p:spTree>
    <p:extLst>
      <p:ext uri="{BB962C8B-B14F-4D97-AF65-F5344CB8AC3E}">
        <p14:creationId xmlns:p14="http://schemas.microsoft.com/office/powerpoint/2010/main" val="2853733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p:txBody>
      </p:sp>
      <p:sp>
        <p:nvSpPr>
          <p:cNvPr id="4" name="Rectangle 3"/>
          <p:cNvSpPr/>
          <p:nvPr/>
        </p:nvSpPr>
        <p:spPr>
          <a:xfrm>
            <a:off x="838200" y="365125"/>
            <a:ext cx="6096000" cy="2031325"/>
          </a:xfrm>
          <a:prstGeom prst="rect">
            <a:avLst/>
          </a:prstGeom>
        </p:spPr>
        <p:txBody>
          <a:bodyPr>
            <a:spAutoFit/>
          </a:bodyPr>
          <a:lstStyle/>
          <a:p>
            <a:r>
              <a:rPr lang="en-GB" dirty="0">
                <a:solidFill>
                  <a:srgbClr val="777777"/>
                </a:solidFill>
                <a:latin typeface="Castledown"/>
              </a:rPr>
              <a:t>The bar model method draws on the </a:t>
            </a:r>
            <a:r>
              <a:rPr lang="en-GB" dirty="0" err="1">
                <a:solidFill>
                  <a:srgbClr val="FF4044"/>
                </a:solidFill>
                <a:latin typeface="Castledown"/>
                <a:hlinkClick r:id="rId2"/>
              </a:rPr>
              <a:t>the</a:t>
            </a:r>
            <a:r>
              <a:rPr lang="en-GB" dirty="0">
                <a:solidFill>
                  <a:srgbClr val="FF4044"/>
                </a:solidFill>
                <a:latin typeface="Castledown"/>
                <a:hlinkClick r:id="rId2"/>
              </a:rPr>
              <a:t> concrete, pictorial, and abstract (CPA) approach</a:t>
            </a:r>
            <a:r>
              <a:rPr lang="en-GB" dirty="0">
                <a:solidFill>
                  <a:srgbClr val="777777"/>
                </a:solidFill>
                <a:latin typeface="Castledown"/>
              </a:rPr>
              <a:t> — an essential maths mastery concept. The process begins with pupils exploring problems via concrete objects. Pupils then progress to drawing pictorial diagrams, and then to abstract algorithms and notations (such as the +, -, x and / symbols).</a:t>
            </a:r>
            <a:endParaRPr lang="en-GB" dirty="0"/>
          </a:p>
        </p:txBody>
      </p:sp>
      <p:pic>
        <p:nvPicPr>
          <p:cNvPr id="5" name="Picture 4"/>
          <p:cNvPicPr>
            <a:picLocks noChangeAspect="1"/>
          </p:cNvPicPr>
          <p:nvPr/>
        </p:nvPicPr>
        <p:blipFill>
          <a:blip r:embed="rId3"/>
          <a:stretch>
            <a:fillRect/>
          </a:stretch>
        </p:blipFill>
        <p:spPr>
          <a:xfrm>
            <a:off x="2171700" y="2120900"/>
            <a:ext cx="10142682" cy="4462780"/>
          </a:xfrm>
          <a:prstGeom prst="rect">
            <a:avLst/>
          </a:prstGeom>
        </p:spPr>
      </p:pic>
    </p:spTree>
    <p:extLst>
      <p:ext uri="{BB962C8B-B14F-4D97-AF65-F5344CB8AC3E}">
        <p14:creationId xmlns:p14="http://schemas.microsoft.com/office/powerpoint/2010/main" val="111848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a:t>
            </a:r>
            <a:r>
              <a:rPr lang="en-GB" dirty="0"/>
              <a:t>C</a:t>
            </a:r>
            <a:r>
              <a:rPr lang="en-GB" dirty="0" smtClean="0"/>
              <a:t>oncrete </a:t>
            </a:r>
            <a:r>
              <a:rPr lang="en-GB" dirty="0"/>
              <a:t>M</a:t>
            </a:r>
            <a:r>
              <a:rPr lang="en-GB" dirty="0" smtClean="0"/>
              <a:t>aterials (Manipulatives)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33832">
            <a:off x="211854" y="4629740"/>
            <a:ext cx="2721232" cy="194114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4" y="1843919"/>
            <a:ext cx="1714500" cy="1714500"/>
          </a:xfrm>
          <a:prstGeom prst="rect">
            <a:avLst/>
          </a:prstGeom>
        </p:spPr>
      </p:pic>
      <p:pic>
        <p:nvPicPr>
          <p:cNvPr id="7" name="Picture 6"/>
          <p:cNvPicPr>
            <a:picLocks noChangeAspect="1"/>
          </p:cNvPicPr>
          <p:nvPr/>
        </p:nvPicPr>
        <p:blipFill>
          <a:blip r:embed="rId4"/>
          <a:stretch>
            <a:fillRect/>
          </a:stretch>
        </p:blipFill>
        <p:spPr>
          <a:xfrm>
            <a:off x="9422206" y="4961927"/>
            <a:ext cx="2457450" cy="1857375"/>
          </a:xfrm>
          <a:prstGeom prst="rect">
            <a:avLst/>
          </a:prstGeom>
        </p:spPr>
      </p:pic>
      <p:pic>
        <p:nvPicPr>
          <p:cNvPr id="8" name="Picture 7"/>
          <p:cNvPicPr>
            <a:picLocks noChangeAspect="1"/>
          </p:cNvPicPr>
          <p:nvPr/>
        </p:nvPicPr>
        <p:blipFill>
          <a:blip r:embed="rId5"/>
          <a:stretch>
            <a:fillRect/>
          </a:stretch>
        </p:blipFill>
        <p:spPr>
          <a:xfrm>
            <a:off x="1826414" y="2084800"/>
            <a:ext cx="2986154" cy="1715021"/>
          </a:xfrm>
          <a:prstGeom prst="rect">
            <a:avLst/>
          </a:prstGeom>
        </p:spPr>
      </p:pic>
      <p:pic>
        <p:nvPicPr>
          <p:cNvPr id="9" name="Picture 8"/>
          <p:cNvPicPr>
            <a:picLocks noChangeAspect="1"/>
          </p:cNvPicPr>
          <p:nvPr/>
        </p:nvPicPr>
        <p:blipFill>
          <a:blip r:embed="rId6"/>
          <a:stretch>
            <a:fillRect/>
          </a:stretch>
        </p:blipFill>
        <p:spPr>
          <a:xfrm>
            <a:off x="4908192" y="2084800"/>
            <a:ext cx="2770365" cy="2075100"/>
          </a:xfrm>
          <a:prstGeom prst="rect">
            <a:avLst/>
          </a:prstGeom>
        </p:spPr>
      </p:pic>
      <p:pic>
        <p:nvPicPr>
          <p:cNvPr id="10" name="Picture 9"/>
          <p:cNvPicPr>
            <a:picLocks noChangeAspect="1"/>
          </p:cNvPicPr>
          <p:nvPr/>
        </p:nvPicPr>
        <p:blipFill>
          <a:blip r:embed="rId7"/>
          <a:stretch>
            <a:fillRect/>
          </a:stretch>
        </p:blipFill>
        <p:spPr>
          <a:xfrm>
            <a:off x="5041618" y="4382682"/>
            <a:ext cx="2390775" cy="1914525"/>
          </a:xfrm>
          <a:prstGeom prst="rect">
            <a:avLst/>
          </a:prstGeom>
        </p:spPr>
      </p:pic>
      <p:pic>
        <p:nvPicPr>
          <p:cNvPr id="11" name="Picture 10"/>
          <p:cNvPicPr>
            <a:picLocks noChangeAspect="1"/>
          </p:cNvPicPr>
          <p:nvPr/>
        </p:nvPicPr>
        <p:blipFill>
          <a:blip r:embed="rId8"/>
          <a:stretch>
            <a:fillRect/>
          </a:stretch>
        </p:blipFill>
        <p:spPr>
          <a:xfrm>
            <a:off x="7861310" y="2089912"/>
            <a:ext cx="2133600" cy="2133600"/>
          </a:xfrm>
          <a:prstGeom prst="rect">
            <a:avLst/>
          </a:prstGeom>
        </p:spPr>
      </p:pic>
      <p:pic>
        <p:nvPicPr>
          <p:cNvPr id="12" name="Picture 11"/>
          <p:cNvPicPr>
            <a:picLocks noChangeAspect="1"/>
          </p:cNvPicPr>
          <p:nvPr/>
        </p:nvPicPr>
        <p:blipFill rotWithShape="1">
          <a:blip r:embed="rId9"/>
          <a:srcRect l="17385" t="9399" r="23614" b="14177"/>
          <a:stretch/>
        </p:blipFill>
        <p:spPr>
          <a:xfrm>
            <a:off x="243163" y="3476513"/>
            <a:ext cx="1128690" cy="978198"/>
          </a:xfrm>
          <a:prstGeom prst="rect">
            <a:avLst/>
          </a:prstGeom>
        </p:spPr>
      </p:pic>
      <p:pic>
        <p:nvPicPr>
          <p:cNvPr id="13" name="Picture 12"/>
          <p:cNvPicPr>
            <a:picLocks noChangeAspect="1"/>
          </p:cNvPicPr>
          <p:nvPr/>
        </p:nvPicPr>
        <p:blipFill>
          <a:blip r:embed="rId10"/>
          <a:stretch>
            <a:fillRect/>
          </a:stretch>
        </p:blipFill>
        <p:spPr>
          <a:xfrm>
            <a:off x="7704609" y="4447495"/>
            <a:ext cx="1547692" cy="1645099"/>
          </a:xfrm>
          <a:prstGeom prst="rect">
            <a:avLst/>
          </a:prstGeom>
        </p:spPr>
      </p:pic>
      <p:pic>
        <p:nvPicPr>
          <p:cNvPr id="14" name="Picture 13"/>
          <p:cNvPicPr>
            <a:picLocks noChangeAspect="1"/>
          </p:cNvPicPr>
          <p:nvPr/>
        </p:nvPicPr>
        <p:blipFill>
          <a:blip r:embed="rId11"/>
          <a:stretch>
            <a:fillRect/>
          </a:stretch>
        </p:blipFill>
        <p:spPr>
          <a:xfrm>
            <a:off x="3051805" y="3948610"/>
            <a:ext cx="1795951" cy="1795951"/>
          </a:xfrm>
          <a:prstGeom prst="rect">
            <a:avLst/>
          </a:prstGeom>
        </p:spPr>
      </p:pic>
      <p:pic>
        <p:nvPicPr>
          <p:cNvPr id="15" name="Picture 14"/>
          <p:cNvPicPr>
            <a:picLocks noChangeAspect="1"/>
          </p:cNvPicPr>
          <p:nvPr/>
        </p:nvPicPr>
        <p:blipFill>
          <a:blip r:embed="rId12"/>
          <a:stretch>
            <a:fillRect/>
          </a:stretch>
        </p:blipFill>
        <p:spPr>
          <a:xfrm>
            <a:off x="10177663" y="2387619"/>
            <a:ext cx="1830781" cy="1830781"/>
          </a:xfrm>
          <a:prstGeom prst="rect">
            <a:avLst/>
          </a:prstGeom>
        </p:spPr>
      </p:pic>
    </p:spTree>
    <p:extLst>
      <p:ext uri="{BB962C8B-B14F-4D97-AF65-F5344CB8AC3E}">
        <p14:creationId xmlns:p14="http://schemas.microsoft.com/office/powerpoint/2010/main" val="35925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48772" y="897776"/>
            <a:ext cx="9218672" cy="4754894"/>
          </a:xfrm>
          <a:prstGeom prst="rect">
            <a:avLst/>
          </a:prstGeom>
        </p:spPr>
      </p:pic>
    </p:spTree>
    <p:extLst>
      <p:ext uri="{BB962C8B-B14F-4D97-AF65-F5344CB8AC3E}">
        <p14:creationId xmlns:p14="http://schemas.microsoft.com/office/powerpoint/2010/main" val="2704343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60052" y="681644"/>
            <a:ext cx="10192968" cy="4921133"/>
          </a:xfrm>
          <a:prstGeom prst="rect">
            <a:avLst/>
          </a:prstGeom>
        </p:spPr>
      </p:pic>
    </p:spTree>
    <p:extLst>
      <p:ext uri="{BB962C8B-B14F-4D97-AF65-F5344CB8AC3E}">
        <p14:creationId xmlns:p14="http://schemas.microsoft.com/office/powerpoint/2010/main" val="4042786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1355429" y="612270"/>
            <a:ext cx="9481141" cy="4724501"/>
          </a:xfrm>
          <a:prstGeom prst="rect">
            <a:avLst/>
          </a:prstGeom>
        </p:spPr>
      </p:pic>
    </p:spTree>
    <p:extLst>
      <p:ext uri="{BB962C8B-B14F-4D97-AF65-F5344CB8AC3E}">
        <p14:creationId xmlns:p14="http://schemas.microsoft.com/office/powerpoint/2010/main" val="3752821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Bar Modelling</a:t>
            </a:r>
            <a:endParaRPr lang="en-GB" dirty="0"/>
          </a:p>
        </p:txBody>
      </p:sp>
      <p:sp>
        <p:nvSpPr>
          <p:cNvPr id="3" name="Content Placeholder 2"/>
          <p:cNvSpPr>
            <a:spLocks noGrp="1"/>
          </p:cNvSpPr>
          <p:nvPr>
            <p:ph idx="1"/>
          </p:nvPr>
        </p:nvSpPr>
        <p:spPr>
          <a:xfrm>
            <a:off x="147063" y="2261054"/>
            <a:ext cx="10515600" cy="4351338"/>
          </a:xfrm>
        </p:spPr>
        <p:txBody>
          <a:bodyPr/>
          <a:lstStyle/>
          <a:p>
            <a:r>
              <a:rPr lang="en-US" dirty="0" smtClean="0"/>
              <a:t>Objects</a:t>
            </a:r>
          </a:p>
          <a:p>
            <a:pPr marL="0" indent="0">
              <a:buNone/>
            </a:pPr>
            <a:endParaRPr lang="en-US" dirty="0"/>
          </a:p>
          <a:p>
            <a:r>
              <a:rPr lang="en-US" dirty="0" smtClean="0"/>
              <a:t>Space for objects</a:t>
            </a:r>
          </a:p>
          <a:p>
            <a:endParaRPr lang="en-US" dirty="0"/>
          </a:p>
          <a:p>
            <a:r>
              <a:rPr lang="en-US" dirty="0" smtClean="0"/>
              <a:t>Area model</a:t>
            </a:r>
            <a:endParaRPr lang="en-GB" dirty="0"/>
          </a:p>
        </p:txBody>
      </p:sp>
      <p:sp>
        <p:nvSpPr>
          <p:cNvPr id="9" name="Rectangle 8"/>
          <p:cNvSpPr/>
          <p:nvPr/>
        </p:nvSpPr>
        <p:spPr>
          <a:xfrm>
            <a:off x="1348509" y="2648983"/>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913574" y="2641597"/>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770738" y="2641598"/>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634181" y="2641599"/>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491345" y="2641600"/>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280160" y="3745683"/>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845225" y="3745680"/>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702389" y="3745681"/>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565832" y="3745682"/>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22996" y="3745683"/>
            <a:ext cx="2142836" cy="5818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280160" y="4895273"/>
            <a:ext cx="10776250" cy="646545"/>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Free vector graphic: Colors, Rainbow Colors, &lt;strong&gt;Circle&lt;/strong&gt;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882" y="2580065"/>
            <a:ext cx="622490" cy="667326"/>
          </a:xfrm>
          <a:prstGeom prst="rect">
            <a:avLst/>
          </a:prstGeom>
        </p:spPr>
      </p:pic>
      <p:pic>
        <p:nvPicPr>
          <p:cNvPr id="21" name="Picture 20" descr="Free vector graphic: Colors, Rainbow Colors, &lt;strong&gt;Circle&lt;/strong&gt;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333" y="2603720"/>
            <a:ext cx="622490" cy="667326"/>
          </a:xfrm>
          <a:prstGeom prst="rect">
            <a:avLst/>
          </a:prstGeom>
        </p:spPr>
      </p:pic>
      <p:pic>
        <p:nvPicPr>
          <p:cNvPr id="22" name="Picture 21" descr="Free vector graphic: Colors, Rainbow Colors, &lt;strong&gt;Circle&lt;/strong&gt;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318" y="2563548"/>
            <a:ext cx="622490" cy="667326"/>
          </a:xfrm>
          <a:prstGeom prst="rect">
            <a:avLst/>
          </a:prstGeom>
        </p:spPr>
      </p:pic>
      <p:pic>
        <p:nvPicPr>
          <p:cNvPr id="23" name="Picture 22" descr="Free vector graphic: Colors, Rainbow Colors, &lt;strong&gt;Circle&lt;/strong&gt;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4711" y="2582128"/>
            <a:ext cx="622490" cy="667326"/>
          </a:xfrm>
          <a:prstGeom prst="rect">
            <a:avLst/>
          </a:prstGeom>
        </p:spPr>
      </p:pic>
      <p:pic>
        <p:nvPicPr>
          <p:cNvPr id="24" name="Picture 23" descr="Free vector graphic: Colors, Rainbow Colors, &lt;strong&gt;Circle&lt;/strong&gt;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896" y="2603720"/>
            <a:ext cx="622490" cy="667326"/>
          </a:xfrm>
          <a:prstGeom prst="rect">
            <a:avLst/>
          </a:prstGeom>
        </p:spPr>
      </p:pic>
    </p:spTree>
    <p:extLst>
      <p:ext uri="{BB962C8B-B14F-4D97-AF65-F5344CB8AC3E}">
        <p14:creationId xmlns:p14="http://schemas.microsoft.com/office/powerpoint/2010/main" val="323617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Generalising</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634836" y="2327564"/>
            <a:ext cx="8793019" cy="1126836"/>
          </a:xfrm>
          <a:prstGeom prst="rect">
            <a:avLst/>
          </a:prstGeom>
          <a:ln w="381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5" name="Rectangle 4"/>
          <p:cNvSpPr/>
          <p:nvPr/>
        </p:nvSpPr>
        <p:spPr>
          <a:xfrm>
            <a:off x="1634836" y="3454400"/>
            <a:ext cx="3676073" cy="1126836"/>
          </a:xfrm>
          <a:prstGeom prst="rect">
            <a:avLst/>
          </a:prstGeom>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451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88571" y="1443239"/>
            <a:ext cx="10515600" cy="4351338"/>
          </a:xfrm>
        </p:spPr>
        <p:txBody>
          <a:bodyPr/>
          <a:lstStyle/>
          <a:p>
            <a:pPr marL="0" indent="0">
              <a:buNone/>
            </a:pPr>
            <a:r>
              <a:rPr lang="en-GB" dirty="0"/>
              <a:t>Pupils will naturally develop from handling </a:t>
            </a:r>
            <a:r>
              <a:rPr lang="en-GB" b="1" dirty="0"/>
              <a:t>concrete</a:t>
            </a:r>
            <a:r>
              <a:rPr lang="en-GB" dirty="0"/>
              <a:t> objects, to drawing </a:t>
            </a:r>
            <a:r>
              <a:rPr lang="en-GB" b="1" dirty="0"/>
              <a:t>pictorial</a:t>
            </a:r>
            <a:r>
              <a:rPr lang="en-GB" dirty="0"/>
              <a:t> representations, to creating </a:t>
            </a:r>
            <a:r>
              <a:rPr lang="en-GB" b="1" dirty="0"/>
              <a:t>abstract</a:t>
            </a:r>
            <a:r>
              <a:rPr lang="en-GB" dirty="0"/>
              <a:t> rectangles to illustrate a </a:t>
            </a:r>
            <a:r>
              <a:rPr lang="en-GB" dirty="0" smtClean="0"/>
              <a:t>problem.</a:t>
            </a:r>
            <a:endParaRPr lang="en-GB" dirty="0"/>
          </a:p>
          <a:p>
            <a:pPr marL="0" indent="0">
              <a:buNone/>
            </a:pPr>
            <a:endParaRPr lang="en-GB" dirty="0" smtClean="0"/>
          </a:p>
          <a:p>
            <a:pPr marL="0" indent="0">
              <a:buNone/>
            </a:pPr>
            <a:r>
              <a:rPr lang="en-GB" dirty="0" smtClean="0"/>
              <a:t>With </a:t>
            </a:r>
            <a:r>
              <a:rPr lang="en-GB" dirty="0"/>
              <a:t>time and practice, pupils will no longer need to draw individual boxes/units. Instead, they will label one long rectangle/bar with a number. At this stage, the bars will be somewhat proportional. So, in the example above, the purple bar representing 12 cookies is longer than the orange bar representing 8 cookies.</a:t>
            </a:r>
          </a:p>
        </p:txBody>
      </p:sp>
    </p:spTree>
    <p:extLst>
      <p:ext uri="{BB962C8B-B14F-4D97-AF65-F5344CB8AC3E}">
        <p14:creationId xmlns:p14="http://schemas.microsoft.com/office/powerpoint/2010/main" val="1885863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Placeholder 4" descr="File:&lt;strong&gt;Cuisenaire&lt;/strong&gt;-Rods-2.png - Wikimedia Commons"/>
          <p:cNvPicPr>
            <a:picLocks noGrp="1" noChangeAspect="1"/>
          </p:cNvPicPr>
          <p:nvPr>
            <p:ph type="pic" idx="1"/>
          </p:nvPr>
        </p:nvPicPr>
        <p:blipFill>
          <a:blip r:embed="rId2">
            <a:extLst>
              <a:ext uri="{28A0092B-C50C-407E-A947-70E740481C1C}">
                <a14:useLocalDpi xmlns:a14="http://schemas.microsoft.com/office/drawing/2010/main" val="0"/>
              </a:ext>
            </a:extLst>
          </a:blip>
          <a:srcRect l="3707" r="3707"/>
          <a:stretch>
            <a:fillRect/>
          </a:stretch>
        </p:blipFill>
        <p:spPr>
          <a:xfrm>
            <a:off x="3454965" y="839444"/>
            <a:ext cx="5389895" cy="5029544"/>
          </a:xfrm>
        </p:spPr>
      </p:pic>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415923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thinking of a number</a:t>
            </a:r>
            <a:endParaRPr lang="en-GB"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839788" y="2884714"/>
            <a:ext cx="3932237" cy="3811588"/>
          </a:xfrm>
        </p:spPr>
        <p:txBody>
          <a:bodyPr>
            <a:normAutofit/>
          </a:bodyPr>
          <a:lstStyle/>
          <a:p>
            <a:r>
              <a:rPr lang="en-US" sz="2800" dirty="0" smtClean="0"/>
              <a:t>I’m thinking of a number. If I triple it and add 3. I get 15. What is my number?</a:t>
            </a:r>
            <a:endParaRPr lang="en-GB" sz="2800" dirty="0"/>
          </a:p>
        </p:txBody>
      </p:sp>
      <p:pic>
        <p:nvPicPr>
          <p:cNvPr id="3076" name="Picture 4" descr="Image result for f our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334" y="592183"/>
            <a:ext cx="4573179" cy="609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related to the bar model: Proportionality</a:t>
            </a:r>
            <a:endParaRPr lang="en-GB" dirty="0"/>
          </a:p>
        </p:txBody>
      </p:sp>
      <p:sp>
        <p:nvSpPr>
          <p:cNvPr id="3" name="Content Placeholder 2"/>
          <p:cNvSpPr>
            <a:spLocks noGrp="1"/>
          </p:cNvSpPr>
          <p:nvPr>
            <p:ph idx="1"/>
          </p:nvPr>
        </p:nvSpPr>
        <p:spPr/>
        <p:txBody>
          <a:bodyPr/>
          <a:lstStyle/>
          <a:p>
            <a:r>
              <a:rPr lang="en-US" dirty="0" smtClean="0"/>
              <a:t>Take a strip and paper clip: </a:t>
            </a:r>
            <a:endParaRPr lang="en-GB" dirty="0"/>
          </a:p>
        </p:txBody>
      </p:sp>
      <p:sp>
        <p:nvSpPr>
          <p:cNvPr id="4" name="Rectangle 3"/>
          <p:cNvSpPr/>
          <p:nvPr/>
        </p:nvSpPr>
        <p:spPr>
          <a:xfrm>
            <a:off x="1551709" y="2817091"/>
            <a:ext cx="8793018" cy="119149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85221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for number operations- Addition</a:t>
            </a:r>
            <a:endParaRPr lang="en-GB" dirty="0"/>
          </a:p>
        </p:txBody>
      </p:sp>
      <p:sp>
        <p:nvSpPr>
          <p:cNvPr id="4" name="Text Placeholder 3"/>
          <p:cNvSpPr>
            <a:spLocks noGrp="1"/>
          </p:cNvSpPr>
          <p:nvPr>
            <p:ph type="body" sz="half" idx="2"/>
          </p:nvPr>
        </p:nvSpPr>
        <p:spPr>
          <a:xfrm>
            <a:off x="996542" y="2553788"/>
            <a:ext cx="3932237" cy="3811588"/>
          </a:xfrm>
        </p:spPr>
        <p:txBody>
          <a:bodyPr>
            <a:normAutofit/>
          </a:bodyPr>
          <a:lstStyle/>
          <a:p>
            <a:r>
              <a:rPr lang="en-US" sz="2400" b="1" dirty="0" smtClean="0"/>
              <a:t>There are 334 children at Springfield school and 75 at Holy Trinity Nursery. How many children are there altogether?</a:t>
            </a:r>
            <a:endParaRPr lang="en-GB" sz="2400" b="1" dirty="0"/>
          </a:p>
        </p:txBody>
      </p:sp>
      <p:pic>
        <p:nvPicPr>
          <p:cNvPr id="4098" name="Picture 2" descr="Image result for f our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032" y="4572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985837" y="-9525"/>
            <a:ext cx="10220325" cy="6877050"/>
          </a:xfrm>
          <a:prstGeom prst="rect">
            <a:avLst/>
          </a:prstGeom>
        </p:spPr>
      </p:pic>
    </p:spTree>
    <p:extLst>
      <p:ext uri="{BB962C8B-B14F-4D97-AF65-F5344CB8AC3E}">
        <p14:creationId xmlns:p14="http://schemas.microsoft.com/office/powerpoint/2010/main" val="144852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for number operations- Addition</a:t>
            </a:r>
            <a:endParaRPr lang="en-GB" dirty="0"/>
          </a:p>
        </p:txBody>
      </p:sp>
      <p:sp>
        <p:nvSpPr>
          <p:cNvPr id="4" name="Text Placeholder 3"/>
          <p:cNvSpPr>
            <a:spLocks noGrp="1"/>
          </p:cNvSpPr>
          <p:nvPr>
            <p:ph type="body" sz="half" idx="2"/>
          </p:nvPr>
        </p:nvSpPr>
        <p:spPr/>
        <p:txBody>
          <a:bodyPr>
            <a:normAutofit/>
          </a:bodyPr>
          <a:lstStyle/>
          <a:p>
            <a:r>
              <a:rPr lang="en-US" sz="2400" b="1" dirty="0" smtClean="0"/>
              <a:t>Ben and </a:t>
            </a:r>
            <a:r>
              <a:rPr lang="en-US" sz="2400" b="1" dirty="0" err="1" smtClean="0"/>
              <a:t>Sita</a:t>
            </a:r>
            <a:r>
              <a:rPr lang="en-US" sz="2400" b="1" dirty="0" smtClean="0"/>
              <a:t> count cars.</a:t>
            </a:r>
          </a:p>
          <a:p>
            <a:endParaRPr lang="en-US" sz="2400" b="1" dirty="0"/>
          </a:p>
          <a:p>
            <a:r>
              <a:rPr lang="en-US" sz="2400" b="1" dirty="0" smtClean="0"/>
              <a:t>Ben counts 38 red cars.</a:t>
            </a:r>
          </a:p>
          <a:p>
            <a:r>
              <a:rPr lang="en-US" sz="2400" b="1" dirty="0" err="1" smtClean="0"/>
              <a:t>Sita</a:t>
            </a:r>
            <a:r>
              <a:rPr lang="en-US" sz="2400" b="1" dirty="0" smtClean="0"/>
              <a:t> counts 23 blue cars.</a:t>
            </a:r>
          </a:p>
          <a:p>
            <a:endParaRPr lang="en-US" sz="2400" b="1" dirty="0"/>
          </a:p>
          <a:p>
            <a:r>
              <a:rPr lang="en-US" sz="2400" b="1" dirty="0" smtClean="0"/>
              <a:t>How many do they count altogether?</a:t>
            </a:r>
            <a:endParaRPr lang="en-GB" sz="2400" b="1" dirty="0"/>
          </a:p>
        </p:txBody>
      </p:sp>
      <p:pic>
        <p:nvPicPr>
          <p:cNvPr id="8" name="Picture Placeholder 7" descr="GIVEAWAY: &lt;strong&gt;Two Cars&lt;/strong&gt; &lt;strong&gt;2&lt;/strong&gt; movie tickets!"/>
          <p:cNvPicPr>
            <a:picLocks noGrp="1" noChangeAspect="1"/>
          </p:cNvPicPr>
          <p:nvPr>
            <p:ph type="pic" idx="1"/>
          </p:nvPr>
        </p:nvPicPr>
        <p:blipFill>
          <a:blip r:embed="rId2">
            <a:extLst>
              <a:ext uri="{28A0092B-C50C-407E-A947-70E740481C1C}">
                <a14:useLocalDpi xmlns:a14="http://schemas.microsoft.com/office/drawing/2010/main" val="0"/>
              </a:ext>
            </a:extLst>
          </a:blip>
          <a:srcRect t="15043" b="15043"/>
          <a:stretch>
            <a:fillRect/>
          </a:stretch>
        </p:blipFill>
        <p:spPr>
          <a:xfrm>
            <a:off x="4772025" y="457200"/>
            <a:ext cx="5389895" cy="5029544"/>
          </a:xfrm>
        </p:spPr>
      </p:pic>
      <p:pic>
        <p:nvPicPr>
          <p:cNvPr id="9" name="Picture 8"/>
          <p:cNvPicPr>
            <a:picLocks noChangeAspect="1"/>
          </p:cNvPicPr>
          <p:nvPr/>
        </p:nvPicPr>
        <p:blipFill>
          <a:blip r:embed="rId3"/>
          <a:stretch>
            <a:fillRect/>
          </a:stretch>
        </p:blipFill>
        <p:spPr>
          <a:xfrm>
            <a:off x="6934045" y="2845767"/>
            <a:ext cx="3566469" cy="2950720"/>
          </a:xfrm>
          <a:prstGeom prst="rect">
            <a:avLst/>
          </a:prstGeom>
        </p:spPr>
      </p:pic>
    </p:spTree>
    <p:extLst>
      <p:ext uri="{BB962C8B-B14F-4D97-AF65-F5344CB8AC3E}">
        <p14:creationId xmlns:p14="http://schemas.microsoft.com/office/powerpoint/2010/main" val="121044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for number operations- Subtraction</a:t>
            </a:r>
            <a:endParaRPr lang="en-GB" dirty="0"/>
          </a:p>
        </p:txBody>
      </p:sp>
      <p:sp>
        <p:nvSpPr>
          <p:cNvPr id="4" name="Text Placeholder 3"/>
          <p:cNvSpPr>
            <a:spLocks noGrp="1"/>
          </p:cNvSpPr>
          <p:nvPr>
            <p:ph type="body" sz="half" idx="2"/>
          </p:nvPr>
        </p:nvSpPr>
        <p:spPr/>
        <p:txBody>
          <a:bodyPr>
            <a:normAutofit/>
          </a:bodyPr>
          <a:lstStyle/>
          <a:p>
            <a:r>
              <a:rPr lang="en-US" sz="2800" dirty="0" smtClean="0"/>
              <a:t>If Tom spends 61p at the corner shop, how much change does he get from £1</a:t>
            </a:r>
            <a:endParaRPr lang="en-GB" sz="2800" dirty="0"/>
          </a:p>
        </p:txBody>
      </p:sp>
      <p:sp>
        <p:nvSpPr>
          <p:cNvPr id="5" name="Picture Placeholder 4"/>
          <p:cNvSpPr>
            <a:spLocks noGrp="1"/>
          </p:cNvSpPr>
          <p:nvPr>
            <p:ph type="pic" idx="1"/>
          </p:nvPr>
        </p:nvSpPr>
        <p:spPr/>
      </p:sp>
      <p:pic>
        <p:nvPicPr>
          <p:cNvPr id="1028" name="Picture 4" descr="Image result for f our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359" y="914399"/>
            <a:ext cx="4772297" cy="636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4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for number operations- Multiplication</a:t>
            </a:r>
            <a:endParaRPr lang="en-GB" dirty="0"/>
          </a:p>
        </p:txBody>
      </p:sp>
      <p:sp>
        <p:nvSpPr>
          <p:cNvPr id="4" name="Text Placeholder 3"/>
          <p:cNvSpPr>
            <a:spLocks noGrp="1"/>
          </p:cNvSpPr>
          <p:nvPr>
            <p:ph type="body" sz="half" idx="2"/>
          </p:nvPr>
        </p:nvSpPr>
        <p:spPr>
          <a:xfrm>
            <a:off x="7387819" y="1846984"/>
            <a:ext cx="3834874" cy="3711669"/>
          </a:xfrm>
        </p:spPr>
        <p:txBody>
          <a:bodyPr>
            <a:normAutofit/>
          </a:bodyPr>
          <a:lstStyle/>
          <a:p>
            <a:r>
              <a:rPr lang="en-US" sz="2400" dirty="0" smtClean="0"/>
              <a:t>The sum of two numbers is 60. One number is 4 times as big as the other. What is the bigger number?</a:t>
            </a:r>
            <a:endParaRPr lang="en-GB" sz="2400" dirty="0"/>
          </a:p>
        </p:txBody>
      </p:sp>
      <p:sp>
        <p:nvSpPr>
          <p:cNvPr id="5" name="Text Placeholder 3"/>
          <p:cNvSpPr txBox="1">
            <a:spLocks/>
          </p:cNvSpPr>
          <p:nvPr/>
        </p:nvSpPr>
        <p:spPr>
          <a:xfrm>
            <a:off x="1280160" y="2369498"/>
            <a:ext cx="3834874" cy="37116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500"/>
              </a:spcBef>
              <a:buFont typeface="Wingdings" panose="05000000000000000000" pitchFamily="2" charset="2"/>
              <a:buNone/>
              <a:defRPr sz="2200"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000" kern="1200">
                <a:solidFill>
                  <a:schemeClr val="tx1"/>
                </a:solidFill>
                <a:latin typeface="+mn-lt"/>
                <a:ea typeface="+mn-ea"/>
                <a:cs typeface="+mn-cs"/>
              </a:defRPr>
            </a:lvl9pPr>
          </a:lstStyle>
          <a:p>
            <a:r>
              <a:rPr lang="en-US" smtClean="0"/>
              <a:t>Kim has £9 in her purse. Susie has 4 times as much money. How much does Susie have to spend?</a:t>
            </a:r>
            <a:endParaRPr lang="en-GB" dirty="0"/>
          </a:p>
        </p:txBody>
      </p:sp>
      <p:pic>
        <p:nvPicPr>
          <p:cNvPr id="2050" name="Picture 2" descr="Image result for f our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712" y="3135086"/>
            <a:ext cx="2037429" cy="271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73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Division</a:t>
            </a:r>
            <a:endParaRPr lang="en-GB" dirty="0"/>
          </a:p>
        </p:txBody>
      </p:sp>
      <p:sp>
        <p:nvSpPr>
          <p:cNvPr id="4" name="Text Placeholder 3"/>
          <p:cNvSpPr>
            <a:spLocks noGrp="1"/>
          </p:cNvSpPr>
          <p:nvPr>
            <p:ph type="body" sz="half" idx="2"/>
          </p:nvPr>
        </p:nvSpPr>
        <p:spPr>
          <a:xfrm>
            <a:off x="3053350" y="1691639"/>
            <a:ext cx="7506190" cy="5523807"/>
          </a:xfrm>
        </p:spPr>
        <p:txBody>
          <a:bodyPr>
            <a:normAutofit/>
          </a:bodyPr>
          <a:lstStyle/>
          <a:p>
            <a:r>
              <a:rPr lang="en-GB" sz="2800" dirty="0"/>
              <a:t>A syndicate of six people have to share a £180 prize. How much will they each receive if the money is shared equally between them?</a:t>
            </a:r>
          </a:p>
          <a:p>
            <a:endParaRPr lang="en-GB" sz="2800" dirty="0" smtClean="0"/>
          </a:p>
          <a:p>
            <a:r>
              <a:rPr lang="en-GB" sz="2800" dirty="0" smtClean="0"/>
              <a:t>A </a:t>
            </a:r>
            <a:r>
              <a:rPr lang="en-GB" sz="2800" dirty="0"/>
              <a:t>milk company have 1.25 litres of milk left to pump into ¼ litre cartons. How many cartons will they need before all of the milk is emptied from the container? </a:t>
            </a:r>
          </a:p>
        </p:txBody>
      </p:sp>
      <p:pic>
        <p:nvPicPr>
          <p:cNvPr id="5" name="Picture 2" descr="Image result for f our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60" y="2785952"/>
            <a:ext cx="2037429" cy="271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41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9538" y="0"/>
            <a:ext cx="10429875" cy="715327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70821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822035" y="-15001"/>
            <a:ext cx="10009043" cy="6873001"/>
          </a:xfrm>
          <a:prstGeom prst="rect">
            <a:avLst/>
          </a:prstGeom>
        </p:spPr>
      </p:pic>
    </p:spTree>
    <p:extLst>
      <p:ext uri="{BB962C8B-B14F-4D97-AF65-F5344CB8AC3E}">
        <p14:creationId xmlns:p14="http://schemas.microsoft.com/office/powerpoint/2010/main" val="193425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578407" y="1828456"/>
            <a:ext cx="8223789" cy="4856163"/>
          </a:xfrm>
          <a:prstGeom prst="rect">
            <a:avLst/>
          </a:prstGeom>
        </p:spPr>
      </p:pic>
    </p:spTree>
    <p:extLst>
      <p:ext uri="{BB962C8B-B14F-4D97-AF65-F5344CB8AC3E}">
        <p14:creationId xmlns:p14="http://schemas.microsoft.com/office/powerpoint/2010/main" val="40048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Oval 3"/>
          <p:cNvSpPr/>
          <p:nvPr/>
        </p:nvSpPr>
        <p:spPr>
          <a:xfrm>
            <a:off x="2835564" y="2013527"/>
            <a:ext cx="1838036" cy="18749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Oval 4"/>
          <p:cNvSpPr/>
          <p:nvPr/>
        </p:nvSpPr>
        <p:spPr>
          <a:xfrm>
            <a:off x="5164674" y="3484831"/>
            <a:ext cx="1838036" cy="18749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2835564" y="4862945"/>
            <a:ext cx="1838036" cy="18749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p:nvPr/>
        </p:nvCxnSpPr>
        <p:spPr>
          <a:xfrm>
            <a:off x="4512737" y="3450775"/>
            <a:ext cx="812800" cy="360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514284" y="4944469"/>
            <a:ext cx="746598" cy="4081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45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1431637" y="895054"/>
            <a:ext cx="8648784" cy="5680220"/>
          </a:xfrm>
          <a:prstGeom prst="rect">
            <a:avLst/>
          </a:prstGeom>
        </p:spPr>
      </p:pic>
    </p:spTree>
    <p:extLst>
      <p:ext uri="{BB962C8B-B14F-4D97-AF65-F5344CB8AC3E}">
        <p14:creationId xmlns:p14="http://schemas.microsoft.com/office/powerpoint/2010/main" val="242221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203212" y="1463963"/>
            <a:ext cx="10270207" cy="4387273"/>
          </a:xfrm>
          <a:prstGeom prst="rect">
            <a:avLst/>
          </a:prstGeom>
        </p:spPr>
      </p:pic>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4162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467</Words>
  <Application>Microsoft Office PowerPoint</Application>
  <PresentationFormat>Widescreen</PresentationFormat>
  <Paragraphs>51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Castledown</vt:lpstr>
      <vt:lpstr>Wingdings</vt:lpstr>
      <vt:lpstr>Office Theme</vt:lpstr>
      <vt:lpstr>CPA Approach and Bar Modelling</vt:lpstr>
      <vt:lpstr>Use of Concrete Materials (Manipulatives)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vt:lpstr>
      <vt:lpstr>Key Stage 2 Sats- 2012</vt:lpstr>
      <vt:lpstr>PowerPoint Presentation</vt:lpstr>
      <vt:lpstr>Advantages of bar modelling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Bar Modelling</vt:lpstr>
      <vt:lpstr>Generalising</vt:lpstr>
      <vt:lpstr>PowerPoint Presentation</vt:lpstr>
      <vt:lpstr>PowerPoint Presentation</vt:lpstr>
      <vt:lpstr>I’m thinking of a number</vt:lpstr>
      <vt:lpstr>Big idea related to the bar model: Proportionality</vt:lpstr>
      <vt:lpstr>Representation for number operations- Addition</vt:lpstr>
      <vt:lpstr>Representation for number operations- Addition</vt:lpstr>
      <vt:lpstr>Representation for number operations- Subtraction</vt:lpstr>
      <vt:lpstr>Representation for number operations- Multiplication</vt:lpstr>
      <vt:lpstr>Division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 Modelling</dc:title>
  <dc:creator>Pete Smith</dc:creator>
  <cp:lastModifiedBy>halluser</cp:lastModifiedBy>
  <cp:revision>9</cp:revision>
  <dcterms:created xsi:type="dcterms:W3CDTF">2018-01-27T14:13:49Z</dcterms:created>
  <dcterms:modified xsi:type="dcterms:W3CDTF">2018-01-30T18:03:16Z</dcterms:modified>
</cp:coreProperties>
</file>